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7" r:id="rId3"/>
    <p:sldId id="338" r:id="rId4"/>
    <p:sldId id="339" r:id="rId5"/>
    <p:sldId id="340" r:id="rId6"/>
    <p:sldId id="342" r:id="rId7"/>
    <p:sldId id="306" r:id="rId8"/>
    <p:sldId id="310" r:id="rId9"/>
    <p:sldId id="308" r:id="rId10"/>
    <p:sldId id="303" r:id="rId11"/>
    <p:sldId id="329" r:id="rId12"/>
    <p:sldId id="312" r:id="rId13"/>
    <p:sldId id="313" r:id="rId14"/>
    <p:sldId id="314" r:id="rId15"/>
    <p:sldId id="315" r:id="rId16"/>
    <p:sldId id="336" r:id="rId17"/>
    <p:sldId id="326" r:id="rId18"/>
    <p:sldId id="327" r:id="rId19"/>
    <p:sldId id="328" r:id="rId20"/>
    <p:sldId id="343" r:id="rId21"/>
    <p:sldId id="345" r:id="rId22"/>
    <p:sldId id="344" r:id="rId23"/>
    <p:sldId id="263" r:id="rId24"/>
  </p:sldIdLst>
  <p:sldSz cx="9144000" cy="6858000" type="screen4x3"/>
  <p:notesSz cx="6797675" cy="9928225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dor Danailov" initials="TD" lastIdx="16" clrIdx="0"/>
  <p:cmAuthor id="2" name="Mihail M.N.. Nikolov" initials="MMN" lastIdx="1" clrIdx="1">
    <p:extLst>
      <p:ext uri="{19B8F6BF-5375-455C-9EA6-DF929625EA0E}">
        <p15:presenceInfo xmlns:p15="http://schemas.microsoft.com/office/powerpoint/2012/main" xmlns="" userId="S-1-5-21-1558798820-1056900353-1503172592-30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94C"/>
    <a:srgbClr val="000099"/>
    <a:srgbClr val="0066FF"/>
    <a:srgbClr val="8181FF"/>
    <a:srgbClr val="FF00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2" autoAdjust="0"/>
    <p:restoredTop sz="94660"/>
  </p:normalViewPr>
  <p:slideViewPr>
    <p:cSldViewPr>
      <p:cViewPr varScale="1">
        <p:scale>
          <a:sx n="73" d="100"/>
          <a:sy n="73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164444-023D-4CBA-82C1-1058D513FC27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3FD425-FF7E-481A-A2DA-4A0EDB31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636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D388F7-D4C2-4AB9-996A-E3FF744A67BE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0C9509-F173-456D-8F12-6E3AAE147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612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86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bg-BG" noProof="0"/>
              <a:t>Click to edit Master title style</a:t>
            </a:r>
          </a:p>
        </p:txBody>
      </p:sp>
      <p:sp>
        <p:nvSpPr>
          <p:cNvPr id="286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bg-BG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EBF4E-49E7-4F5F-86D1-361BB0E1F6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302888242"/>
      </p:ext>
    </p:extLst>
  </p:cSld>
  <p:clrMapOvr>
    <a:masterClrMapping/>
  </p:clrMapOvr>
  <p:transition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9687-05C3-48B1-AE64-F59D7667D27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242857"/>
      </p:ext>
    </p:extLst>
  </p:cSld>
  <p:clrMapOvr>
    <a:masterClrMapping/>
  </p:clrMapOvr>
  <p:transition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FEF9-1D28-4D68-8F7B-69032D0CEAB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748190"/>
      </p:ext>
    </p:extLst>
  </p:cSld>
  <p:clrMapOvr>
    <a:masterClrMapping/>
  </p:clrMapOvr>
  <p:transition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7AC5B-2AC9-4233-9D23-9349DAA8408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883906"/>
      </p:ext>
    </p:extLst>
  </p:cSld>
  <p:clrMapOvr>
    <a:masterClrMapping/>
  </p:clrMapOvr>
  <p:transition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D4A7-99A9-4B04-9ABC-852D5A34C26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49245"/>
      </p:ext>
    </p:extLst>
  </p:cSld>
  <p:clrMapOvr>
    <a:masterClrMapping/>
  </p:clrMapOvr>
  <p:transition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03EE-43D3-4787-8ED9-2EE7A56F12D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947434"/>
      </p:ext>
    </p:extLst>
  </p:cSld>
  <p:clrMapOvr>
    <a:masterClrMapping/>
  </p:clrMapOvr>
  <p:transition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728D-CC43-447C-B657-9F7E71A2372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610602"/>
      </p:ext>
    </p:extLst>
  </p:cSld>
  <p:clrMapOvr>
    <a:masterClrMapping/>
  </p:clrMapOvr>
  <p:transition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D487-1698-4C42-AE8A-6E3A0EC83FE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548650"/>
      </p:ext>
    </p:extLst>
  </p:cSld>
  <p:clrMapOvr>
    <a:masterClrMapping/>
  </p:clrMapOvr>
  <p:transition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0A0F-E1BA-4A14-A53D-0F1CCF7C08A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674568"/>
      </p:ext>
    </p:extLst>
  </p:cSld>
  <p:clrMapOvr>
    <a:masterClrMapping/>
  </p:clrMapOvr>
  <p:transition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E77D-0891-4FDC-BD8A-C987A773599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045824"/>
      </p:ext>
    </p:extLst>
  </p:cSld>
  <p:clrMapOvr>
    <a:masterClrMapping/>
  </p:clrMapOvr>
  <p:transition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D10F-6DD2-4E9F-9083-1A4699E65B4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338517"/>
      </p:ext>
    </p:extLst>
  </p:cSld>
  <p:clrMapOvr>
    <a:masterClrMapping/>
  </p:clrMapOvr>
  <p:transition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2340B3A0-B2F7-4BCB-AE8E-A4AD2C0D242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 advClick="0"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s://www.google.bg/url?sa=i&amp;rct=j&amp;q=&amp;esrc=s&amp;source=images&amp;cd=&amp;cad=rja&amp;uact=8&amp;ved=0ahUKEwjK2bTriuLTAhVHtxoKHWdMBzQQjRwIBw&amp;url=https://nakedsecurity.sophos.com/2013/09/03/lawyers-report-steep-rise-in-employee-data-theft-cases/&amp;psig=AFQjCNFP_e8tUXJ_MQ9Ol7wLmKDKjaFPww&amp;ust=149439428672833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0789" y="1844823"/>
            <a:ext cx="6545262" cy="1974701"/>
          </a:xfrm>
        </p:spPr>
        <p:txBody>
          <a:bodyPr/>
          <a:lstStyle/>
          <a:p>
            <a:pPr algn="ctr" eaLnBrk="1" hangingPunct="1"/>
            <a:r>
              <a:rPr lang="bg-BG" altLang="en-US" sz="3600" b="1" dirty="0" smtClean="0">
                <a:solidFill>
                  <a:schemeClr val="bg1"/>
                </a:solidFill>
              </a:rPr>
              <a:t/>
            </a:r>
            <a:br>
              <a:rPr lang="bg-BG" altLang="en-US" sz="3600" b="1" dirty="0" smtClean="0">
                <a:solidFill>
                  <a:schemeClr val="bg1"/>
                </a:solidFill>
              </a:rPr>
            </a:br>
            <a:r>
              <a:rPr lang="bg-BG" altLang="en-US" sz="4000" b="1" dirty="0" smtClean="0">
                <a:solidFill>
                  <a:schemeClr val="bg1"/>
                </a:solidFill>
              </a:rPr>
              <a:t>КИБЕРЗАСТРАХОВКА</a:t>
            </a:r>
            <a:br>
              <a:rPr lang="bg-BG" altLang="en-US" sz="4000" b="1" dirty="0" smtClean="0">
                <a:solidFill>
                  <a:schemeClr val="bg1"/>
                </a:solidFill>
              </a:rPr>
            </a:br>
            <a:endParaRPr lang="bg-BG" altLang="en-US" sz="40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293096"/>
            <a:ext cx="2232248" cy="2232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196" y="116632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V="1">
            <a:off x="6300192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940152" y="5434771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194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 NEXT DIFI  29.9.2017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194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ОПРЕДЕЛЕНИЯ:</a:t>
            </a:r>
            <a:b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ЗАПЛАХА ЗА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КИБЕРИЗНУДВАНЕ</a:t>
            </a:r>
            <a:b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362950" cy="42910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 smtClean="0">
                <a:solidFill>
                  <a:srgbClr val="000099"/>
                </a:solidFill>
              </a:rPr>
              <a:t>Заплаха </a:t>
            </a:r>
            <a:r>
              <a:rPr lang="bg-BG" sz="2000" dirty="0">
                <a:solidFill>
                  <a:srgbClr val="000099"/>
                </a:solidFill>
              </a:rPr>
              <a:t>за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промяна, унищожаване, увреждане или изтриване</a:t>
            </a:r>
            <a:r>
              <a:rPr lang="bg-BG" sz="2000" dirty="0">
                <a:solidFill>
                  <a:srgbClr val="000099"/>
                </a:solidFill>
              </a:rPr>
              <a:t> на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информационни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000099"/>
                </a:solidFill>
              </a:rPr>
              <a:t>Заплаха за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блокиране на достъп </a:t>
            </a:r>
            <a:r>
              <a:rPr lang="bg-BG" sz="2000" dirty="0">
                <a:solidFill>
                  <a:srgbClr val="000099"/>
                </a:solidFill>
              </a:rPr>
              <a:t>до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компютърни системи</a:t>
            </a:r>
            <a:r>
              <a:rPr lang="bg-BG" sz="2000" dirty="0">
                <a:solidFill>
                  <a:srgbClr val="000099"/>
                </a:solidFill>
              </a:rPr>
              <a:t> </a:t>
            </a:r>
            <a:r>
              <a:rPr lang="bg-BG" sz="2000" dirty="0" smtClean="0">
                <a:solidFill>
                  <a:srgbClr val="000099"/>
                </a:solidFill>
              </a:rPr>
              <a:t>или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информационни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</a:t>
            </a:r>
            <a:r>
              <a:rPr lang="bg-BG" sz="2000" dirty="0" smtClean="0">
                <a:solidFill>
                  <a:srgbClr val="000099"/>
                </a:solidFill>
              </a:rPr>
              <a:t> 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000099"/>
                </a:solidFill>
              </a:rPr>
              <a:t>Заплаха за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кражба на информационни активи </a:t>
            </a:r>
            <a:r>
              <a:rPr lang="bg-BG" sz="2000" dirty="0">
                <a:solidFill>
                  <a:srgbClr val="000099"/>
                </a:solidFill>
              </a:rPr>
              <a:t>чрез външен </a:t>
            </a:r>
            <a:r>
              <a:rPr lang="bg-BG" sz="2000" dirty="0" smtClean="0">
                <a:solidFill>
                  <a:srgbClr val="000099"/>
                </a:solidFill>
              </a:rPr>
              <a:t>достъп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922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23482"/>
            <a:ext cx="3384376" cy="21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422" y="138918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10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ОПРЕДЕЛЕНИЯ: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ЗАПЛАХА ЗА КИБЕРИЗНУДВАНЕ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362950" cy="42910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 smtClean="0">
                <a:solidFill>
                  <a:srgbClr val="000099"/>
                </a:solidFill>
              </a:rPr>
              <a:t>Заплаха </a:t>
            </a:r>
            <a:r>
              <a:rPr lang="bg-BG" sz="2000" dirty="0">
                <a:solidFill>
                  <a:srgbClr val="000099"/>
                </a:solidFill>
              </a:rPr>
              <a:t>за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внедряване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зловреден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000099"/>
                </a:solidFill>
              </a:rPr>
              <a:t>Заплаха за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трансфер</a:t>
            </a:r>
            <a:r>
              <a:rPr lang="bg-BG" sz="2000" b="1" dirty="0" smtClean="0">
                <a:solidFill>
                  <a:srgbClr val="000099"/>
                </a:solidFill>
              </a:rPr>
              <a:t> </a:t>
            </a:r>
            <a:r>
              <a:rPr lang="bg-BG" sz="2000" dirty="0">
                <a:solidFill>
                  <a:srgbClr val="000099"/>
                </a:solidFill>
              </a:rPr>
              <a:t>на </a:t>
            </a:r>
            <a:r>
              <a:rPr lang="bg-BG" sz="2000" dirty="0" smtClean="0">
                <a:solidFill>
                  <a:srgbClr val="000099"/>
                </a:solidFill>
              </a:rPr>
              <a:t>внедрен </a:t>
            </a:r>
            <a:r>
              <a:rPr lang="bg-BG" sz="2000" dirty="0">
                <a:solidFill>
                  <a:srgbClr val="000099"/>
                </a:solidFill>
              </a:rPr>
              <a:t>зловреден </a:t>
            </a:r>
            <a:r>
              <a:rPr lang="bg-BG" sz="2000" dirty="0" smtClean="0">
                <a:solidFill>
                  <a:srgbClr val="000099"/>
                </a:solidFill>
              </a:rPr>
              <a:t>код 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000099"/>
                </a:solidFill>
              </a:rPr>
              <a:t>Заплаха за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прекъсване на дейността </a:t>
            </a:r>
            <a:r>
              <a:rPr lang="bg-BG" sz="2000" dirty="0">
                <a:solidFill>
                  <a:srgbClr val="000099"/>
                </a:solidFill>
              </a:rPr>
              <a:t>на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компютърните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bg-BG" sz="2000" dirty="0" smtClean="0">
                <a:solidFill>
                  <a:srgbClr val="000099"/>
                </a:solidFill>
              </a:rPr>
              <a:t> 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000099"/>
                </a:solidFill>
              </a:rPr>
              <a:t>Заплаха за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неправомерно разкриване на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  <a:endParaRPr lang="bg-BG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384376" cy="210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419" y="148892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11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ОПРЕДЕЛЕНИЯ: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НЕПРАВОМЕРНО РАЗКРИВАНЕ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ИНФОРМАЦИЯ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362950" cy="42910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bg-B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en-US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Фишинг атака (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phishing)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Достъп до информация </a:t>
            </a:r>
            <a:r>
              <a:rPr lang="bg-BG" sz="2000" dirty="0">
                <a:solidFill>
                  <a:srgbClr val="000099"/>
                </a:solidFill>
              </a:rPr>
              <a:t>по начин, който не е позволен от </a:t>
            </a:r>
            <a:r>
              <a:rPr lang="bg-BG" sz="2000" dirty="0" smtClean="0">
                <a:solidFill>
                  <a:srgbClr val="000099"/>
                </a:solidFill>
              </a:rPr>
              <a:t>юридическото лице, съхраняващо и обработващо лични данни на трети лица   </a:t>
            </a:r>
            <a:endParaRPr lang="bg-BG" sz="2000" dirty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484784"/>
            <a:ext cx="3082385" cy="196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045075"/>
            <a:ext cx="24066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Резултат с изображение за theft of d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91075"/>
            <a:ext cx="19542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791075"/>
            <a:ext cx="153511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97438"/>
            <a:ext cx="29432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90422" y="130672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12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ПОКРИТИЕ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507413" cy="45783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  <a:defRPr/>
            </a:pPr>
            <a:endParaRPr lang="bg-BG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1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1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1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1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1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1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1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18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Клауза </a:t>
            </a:r>
            <a:r>
              <a:rPr lang="bg-BG" sz="1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Основно покритие: 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1800" dirty="0">
                <a:solidFill>
                  <a:srgbClr val="000099"/>
                </a:solidFill>
              </a:rPr>
              <a:t>  </a:t>
            </a:r>
            <a:r>
              <a:rPr lang="bg-BG" sz="1800" dirty="0" smtClean="0">
                <a:solidFill>
                  <a:srgbClr val="000099"/>
                </a:solidFill>
              </a:rPr>
              <a:t>   </a:t>
            </a:r>
            <a:r>
              <a:rPr lang="bg-BG" sz="1800" dirty="0">
                <a:solidFill>
                  <a:srgbClr val="000099"/>
                </a:solidFill>
              </a:rPr>
              <a:t>Загуба на информационни активи на </a:t>
            </a:r>
            <a:r>
              <a:rPr lang="bg-BG" sz="1800" dirty="0" smtClean="0">
                <a:solidFill>
                  <a:srgbClr val="000099"/>
                </a:solidFill>
              </a:rPr>
              <a:t>застрахования</a:t>
            </a:r>
            <a:endParaRPr lang="bg-BG" sz="18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Клауза Б Допълнително покритие: </a:t>
            </a:r>
          </a:p>
          <a:p>
            <a:pPr marL="357188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1800" dirty="0">
                <a:solidFill>
                  <a:srgbClr val="000099"/>
                </a:solidFill>
              </a:rPr>
              <a:t>Отговорност към трети </a:t>
            </a:r>
            <a:r>
              <a:rPr lang="bg-BG" sz="1800" dirty="0" smtClean="0">
                <a:solidFill>
                  <a:srgbClr val="000099"/>
                </a:solidFill>
              </a:rPr>
              <a:t>лица </a:t>
            </a:r>
            <a:endParaRPr lang="bg-BG" sz="18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1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Клауза В Специално покритие</a:t>
            </a:r>
          </a:p>
          <a:p>
            <a:pPr marL="357188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1800" dirty="0">
                <a:solidFill>
                  <a:srgbClr val="000099"/>
                </a:solidFill>
              </a:rPr>
              <a:t>Клауза В1 – Допълнителни разходи</a:t>
            </a:r>
          </a:p>
          <a:p>
            <a:pPr marL="357188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1800" dirty="0">
                <a:solidFill>
                  <a:srgbClr val="000099"/>
                </a:solidFill>
              </a:rPr>
              <a:t>Клауза В2 – Разходи за откупи при киберизнудване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484784"/>
            <a:ext cx="2952328" cy="251816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422" y="149804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13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ПОКРИТИЕ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КЛАУЗА А: ОСНОВНО ПОКРИТИЕ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45783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bg-BG" sz="2400" dirty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400" dirty="0" smtClean="0">
                <a:cs typeface="Arial" panose="020B0604020202020204" pitchFamily="34" charset="0"/>
              </a:rPr>
              <a:t>■ 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Загуба на информационни активи на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застрахования</a:t>
            </a:r>
            <a:endParaRPr lang="bg-BG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dirty="0" smtClean="0">
                <a:solidFill>
                  <a:srgbClr val="000099"/>
                </a:solidFill>
              </a:rPr>
              <a:t>Застрахователят изплаща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парично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обезщетение </a:t>
            </a:r>
            <a:r>
              <a:rPr lang="bg-BG" sz="2000" dirty="0">
                <a:solidFill>
                  <a:srgbClr val="000099"/>
                </a:solidFill>
              </a:rPr>
              <a:t>в случай на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загуба     на информационни активи </a:t>
            </a:r>
            <a:r>
              <a:rPr lang="bg-BG" sz="2000" dirty="0" smtClean="0">
                <a:solidFill>
                  <a:srgbClr val="000099"/>
                </a:solidFill>
              </a:rPr>
              <a:t>след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пробив </a:t>
            </a:r>
            <a:r>
              <a:rPr lang="bg-BG" sz="2000" dirty="0">
                <a:solidFill>
                  <a:srgbClr val="000099"/>
                </a:solidFill>
              </a:rPr>
              <a:t>в информационната </a:t>
            </a:r>
            <a:r>
              <a:rPr lang="bg-BG" sz="2000" dirty="0" smtClean="0">
                <a:solidFill>
                  <a:srgbClr val="000099"/>
                </a:solidFill>
              </a:rPr>
              <a:t>сигурност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422" y="123480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53237" cy="229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14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ПОКРИТИЕ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КЛАУЗА Б: ДОПЪЛНИТЕЛНО </a:t>
            </a: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ПОКРИТИЕ</a:t>
            </a: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507412" cy="4474989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dirty="0" smtClean="0">
                <a:cs typeface="Arial" panose="020B0604020202020204" pitchFamily="34" charset="0"/>
              </a:rPr>
              <a:t>■  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Отговорност към трети лица; 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dirty="0" smtClean="0">
                <a:solidFill>
                  <a:srgbClr val="000099"/>
                </a:solidFill>
              </a:rPr>
              <a:t>Застрахователят изплаща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парично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обезщетение </a:t>
            </a:r>
            <a:r>
              <a:rPr lang="bg-BG" sz="2000" dirty="0" smtClean="0">
                <a:solidFill>
                  <a:srgbClr val="000099"/>
                </a:solidFill>
              </a:rPr>
              <a:t>и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правни разноски </a:t>
            </a:r>
            <a:endParaRPr lang="en-US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връзка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със застрахователно събитие</a:t>
            </a:r>
            <a:r>
              <a:rPr lang="bg-BG" sz="2000" dirty="0" smtClean="0">
                <a:solidFill>
                  <a:srgbClr val="000099"/>
                </a:solidFill>
              </a:rPr>
              <a:t> </a:t>
            </a:r>
            <a:r>
              <a:rPr lang="bg-BG" sz="2000" b="1" dirty="0" smtClean="0">
                <a:solidFill>
                  <a:srgbClr val="000099"/>
                </a:solidFill>
              </a:rPr>
              <a:t>при </a:t>
            </a:r>
            <a:r>
              <a:rPr lang="bg-BG" sz="2000" dirty="0" smtClean="0">
                <a:solidFill>
                  <a:srgbClr val="000099"/>
                </a:solidFill>
              </a:rPr>
              <a:t>:</a:t>
            </a:r>
            <a:endParaRPr lang="en-US" sz="2000" dirty="0" smtClean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1800" b="1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422" y="165906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73016"/>
            <a:ext cx="2020770" cy="2011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717032"/>
            <a:ext cx="1844862" cy="1844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717032"/>
            <a:ext cx="2910947" cy="193807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15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ПОКРИТИЕ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КЛАУЗА Б: ДОПЪЛНИТЕЛНО ПОКРИТИЕ</a:t>
            </a:r>
            <a:r>
              <a:rPr lang="bg-BG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969" y="1135856"/>
            <a:ext cx="8507412" cy="568801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dirty="0">
                <a:cs typeface="Arial" panose="020B0604020202020204" pitchFamily="34" charset="0"/>
              </a:rPr>
              <a:t>■  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Отговорност към трети лица; </a:t>
            </a:r>
            <a:endParaRPr lang="en-US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85725" algn="l"/>
              </a:tabLst>
              <a:defRPr/>
            </a:pPr>
            <a:endParaRPr lang="en-US" sz="2000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85725" algn="l"/>
              </a:tabLst>
              <a:defRPr/>
            </a:pPr>
            <a:endParaRPr lang="bg-BG" sz="2000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85725" algn="l"/>
              </a:tabLst>
              <a:defRPr/>
            </a:pPr>
            <a:endParaRPr lang="bg-BG" sz="2000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85725" algn="l"/>
              </a:tabLst>
              <a:defRPr/>
            </a:pPr>
            <a:endParaRPr lang="bg-BG" sz="2000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85725" algn="l"/>
              </a:tabLst>
              <a:defRPr/>
            </a:pPr>
            <a:endParaRPr lang="bg-BG" sz="2000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85725" algn="l"/>
              </a:tabLst>
              <a:defRPr/>
            </a:pPr>
            <a:endParaRPr lang="bg-BG" sz="2000" dirty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422" y="165906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636912"/>
            <a:ext cx="2664296" cy="1332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564904"/>
            <a:ext cx="2657942" cy="1495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437112"/>
            <a:ext cx="2595654" cy="1879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509120"/>
            <a:ext cx="2808312" cy="169054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34184443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ПОКРИТИЕ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КЛАУЗА В: СПЕЦИАЛНО ПОКРИТИЕ</a:t>
            </a:r>
            <a:r>
              <a:rPr lang="bg-BG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152525"/>
            <a:ext cx="8507412" cy="568801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dirty="0" smtClean="0">
                <a:cs typeface="Arial" panose="020B0604020202020204" pitchFamily="34" charset="0"/>
              </a:rPr>
              <a:t>■  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Клауза В1: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Допълнителни разходи: </a:t>
            </a:r>
            <a:r>
              <a:rPr lang="bg-BG" sz="2000" dirty="0">
                <a:solidFill>
                  <a:srgbClr val="000099"/>
                </a:solidFill>
              </a:rPr>
              <a:t>покриват се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допълнителни разходи</a:t>
            </a:r>
            <a:r>
              <a:rPr lang="bg-BG" sz="2000" dirty="0">
                <a:solidFill>
                  <a:srgbClr val="000099"/>
                </a:solidFill>
              </a:rPr>
              <a:t> във връзка с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инциденти, свързани със сигурността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информацията</a:t>
            </a:r>
            <a:r>
              <a:rPr lang="bg-BG" sz="2000" dirty="0">
                <a:solidFill>
                  <a:srgbClr val="000099"/>
                </a:solidFill>
              </a:rPr>
              <a:t> в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Клауза Б.</a:t>
            </a:r>
            <a:r>
              <a:rPr lang="bg-BG" sz="2000" dirty="0">
                <a:solidFill>
                  <a:srgbClr val="000099"/>
                </a:solidFill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Допълнителни разходи </a:t>
            </a:r>
            <a:r>
              <a:rPr lang="bg-BG" sz="2000" dirty="0">
                <a:solidFill>
                  <a:srgbClr val="000099"/>
                </a:solidFill>
              </a:rPr>
              <a:t>са </a:t>
            </a:r>
            <a:r>
              <a:rPr lang="bg-BG" sz="2000" dirty="0" smtClean="0">
                <a:solidFill>
                  <a:srgbClr val="000099"/>
                </a:solidFill>
              </a:rPr>
              <a:t>следните разходи: </a:t>
            </a:r>
            <a:endParaRPr lang="bg-BG" sz="2000" dirty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422" y="162731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068916"/>
            <a:ext cx="2160240" cy="2161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306" y="5229200"/>
            <a:ext cx="2162549" cy="1404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157192"/>
            <a:ext cx="2181279" cy="145397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17</a:t>
            </a:fld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9460" y="3501008"/>
            <a:ext cx="2186835" cy="1341074"/>
          </a:xfrm>
          <a:prstGeom prst="rect">
            <a:avLst/>
          </a:prstGeom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ПОКРИТИЕ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КЛАУЗА В: СПЕЦИАЛНО ПОКРИТИЕ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152525"/>
            <a:ext cx="8380412" cy="50847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dirty="0">
                <a:solidFill>
                  <a:srgbClr val="000099"/>
                </a:solidFill>
                <a:cs typeface="Arial" panose="020B0604020202020204" pitchFamily="34" charset="0"/>
              </a:rPr>
              <a:t>■  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Клауза В2: Разходи за откупи при киберизнудване на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застрахования</a:t>
            </a:r>
            <a:r>
              <a:rPr lang="bg-BG" sz="2000" dirty="0" smtClean="0">
                <a:solidFill>
                  <a:srgbClr val="000099"/>
                </a:solidFill>
              </a:rPr>
              <a:t>;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Разходи за откупи при киберизнудване </a:t>
            </a:r>
            <a:r>
              <a:rPr lang="bg-BG" sz="2000" dirty="0">
                <a:solidFill>
                  <a:srgbClr val="000099"/>
                </a:solidFill>
              </a:rPr>
              <a:t>на застрахования включват: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422" y="150056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856733"/>
            <a:ext cx="2808312" cy="207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684978"/>
            <a:ext cx="2592288" cy="221038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18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471488"/>
            <a:ext cx="8853487" cy="1357312"/>
          </a:xfrm>
        </p:spPr>
        <p:txBody>
          <a:bodyPr/>
          <a:lstStyle/>
          <a:p>
            <a:pPr eaLnBrk="1" hangingPunct="1">
              <a:defRPr/>
            </a:pPr>
            <a: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ДОБАВЪЦИ ЗА </a:t>
            </a: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РАЗШИРЕНИЕ НА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</a:t>
            </a: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ПОКРИТИЕ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434388" cy="439261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sz="2000" dirty="0" smtClean="0">
                <a:solidFill>
                  <a:srgbClr val="000099"/>
                </a:solidFill>
                <a:cs typeface="Arial" panose="020B0604020202020204" pitchFamily="34" charset="0"/>
              </a:rPr>
              <a:t>■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Добавък № 001: </a:t>
            </a:r>
            <a:r>
              <a:rPr lang="bg-BG" sz="2000" dirty="0">
                <a:solidFill>
                  <a:srgbClr val="000099"/>
                </a:solidFill>
                <a:cs typeface="Arial" panose="020B0604020202020204" pitchFamily="34" charset="0"/>
              </a:rPr>
              <a:t>Наказателни такси и имуществени санкции;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422" y="161144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96952"/>
            <a:ext cx="4017616" cy="3013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12976"/>
            <a:ext cx="4133850" cy="24765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19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485999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 ФАКТИТЕ ГОВОРЯТ…</a:t>
            </a: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362950" cy="516607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bg-BG" sz="8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60 %</a:t>
            </a:r>
            <a:r>
              <a:rPr lang="bg-BG" sz="8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bg-BG" sz="8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малките и средни компании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фалират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6 месеца след успешна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кибератака*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863"/>
            <a:ext cx="2791732" cy="6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6227" y="6195497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cs typeface="Arial" panose="020B0604020202020204" pitchFamily="34" charset="0"/>
              </a:rPr>
              <a:t>*източник</a:t>
            </a:r>
            <a:r>
              <a:rPr lang="bg-BG" sz="1600" b="1" dirty="0">
                <a:cs typeface="Arial" panose="020B0604020202020204" pitchFamily="34" charset="0"/>
              </a:rPr>
              <a:t>: </a:t>
            </a:r>
            <a:r>
              <a:rPr lang="en-US" sz="1600" b="1" dirty="0">
                <a:cs typeface="Arial" panose="020B0604020202020204" pitchFamily="34" charset="0"/>
              </a:rPr>
              <a:t>National Cyber Security Alliance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564904"/>
            <a:ext cx="2987824" cy="1246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564904"/>
            <a:ext cx="1656183" cy="124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086" y="2636912"/>
            <a:ext cx="2104167" cy="1152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725144"/>
            <a:ext cx="2015902" cy="1339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922001"/>
            <a:ext cx="1728192" cy="129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725144"/>
            <a:ext cx="1506305" cy="1296123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81530403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67687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ДОБАВЪЦИ ЗА РАЗШИРЕНИЕ НА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ПОКРИТИЕ</a:t>
            </a:r>
            <a:b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1916832"/>
            <a:ext cx="8208912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dirty="0" smtClean="0">
                <a:solidFill>
                  <a:srgbClr val="000099"/>
                </a:solidFill>
                <a:cs typeface="Arial" panose="020B0604020202020204" pitchFamily="34" charset="0"/>
              </a:rPr>
              <a:t>■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Добавък № 002: </a:t>
            </a:r>
            <a:r>
              <a:rPr lang="bg-BG" sz="2000" dirty="0" smtClean="0">
                <a:solidFill>
                  <a:srgbClr val="000099"/>
                </a:solidFill>
                <a:cs typeface="Arial" panose="020B0604020202020204" pitchFamily="34" charset="0"/>
              </a:rPr>
              <a:t>Отговорност на създатели, издатели и разпространители на мултимедийно съдържание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dirty="0" smtClean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140968"/>
            <a:ext cx="4035722" cy="269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852936"/>
            <a:ext cx="3382367" cy="29171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8145" y="0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20</a:t>
            </a:fld>
            <a:endParaRPr lang="bg-BG"/>
          </a:p>
        </p:txBody>
      </p:sp>
    </p:spTree>
  </p:cSld>
  <p:clrMapOvr>
    <a:masterClrMapping/>
  </p:clrMapOvr>
  <p:transition advClick="0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8145" y="0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1560" y="692696"/>
            <a:ext cx="59046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ДОБАВЪЦИ  ЗА РАЗШИРЕНИЕ НА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ПОКРИТИЕ</a:t>
            </a:r>
          </a:p>
          <a:p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184482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dirty="0" smtClean="0">
                <a:solidFill>
                  <a:srgbClr val="000099"/>
                </a:solidFill>
                <a:cs typeface="Arial" panose="020B0604020202020204" pitchFamily="34" charset="0"/>
              </a:rPr>
              <a:t>■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Добавък № 003: </a:t>
            </a:r>
            <a:r>
              <a:rPr lang="bg-BG" sz="2000" dirty="0" smtClean="0">
                <a:solidFill>
                  <a:srgbClr val="000099"/>
                </a:solidFill>
                <a:cs typeface="Arial" panose="020B0604020202020204" pitchFamily="34" charset="0"/>
              </a:rPr>
              <a:t>Прекъсване на дейността вследствие на загуба на информационни активи на застрахования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701" y="2841625"/>
            <a:ext cx="2705745" cy="271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4961" y="2841625"/>
            <a:ext cx="5580112" cy="279005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21</a:t>
            </a:fld>
            <a:endParaRPr lang="bg-BG"/>
          </a:p>
        </p:txBody>
      </p:sp>
    </p:spTree>
  </p:cSld>
  <p:clrMapOvr>
    <a:masterClrMapping/>
  </p:clrMapOvr>
  <p:transition advClick="0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8145" y="0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5576" y="836712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ДОБАВЪЦИ  ЗА РАЗШИРЕНИЕ НА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ЗАСТРАХОВАТЕЛНО ПОКРИТИЕ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213285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Добавък № 004: </a:t>
            </a:r>
            <a:r>
              <a:rPr lang="bg-BG" sz="2000" dirty="0" smtClean="0">
                <a:solidFill>
                  <a:srgbClr val="000099"/>
                </a:solidFill>
                <a:cs typeface="Arial" panose="020B0604020202020204" pitchFamily="34" charset="0"/>
              </a:rPr>
              <a:t>Имуществени санкции и допълнителни разходи при загуба и/или кражба на лични данни на трети лица и/или поверителна информация на трети лица от банкови карти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73016"/>
            <a:ext cx="4133446" cy="2481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429000"/>
            <a:ext cx="3333750" cy="26003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22</a:t>
            </a:fld>
            <a:endParaRPr lang="bg-BG"/>
          </a:p>
        </p:txBody>
      </p:sp>
    </p:spTree>
  </p:cSld>
  <p:clrMapOvr>
    <a:masterClrMapping/>
  </p:clrMapOvr>
  <p:transition advClick="0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683568" y="3717032"/>
            <a:ext cx="8280920" cy="268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bg-BG" altLang="en-US" b="1" dirty="0" smtClean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bg-BG" altLang="en-US" b="1" dirty="0" smtClean="0">
                <a:solidFill>
                  <a:srgbClr val="000099"/>
                </a:solidFill>
                <a:latin typeface="+mn-lt"/>
              </a:rPr>
              <a:t>Благодаря Ви за вниманието!</a:t>
            </a:r>
          </a:p>
          <a:p>
            <a:pPr eaLnBrk="1" hangingPunct="1">
              <a:buNone/>
            </a:pPr>
            <a:r>
              <a:rPr lang="ru-RU" altLang="en-US" sz="1200" b="1" dirty="0" smtClean="0">
                <a:solidFill>
                  <a:srgbClr val="000099"/>
                </a:solidFill>
                <a:latin typeface="+mn-lt"/>
              </a:rPr>
              <a:t>	</a:t>
            </a:r>
          </a:p>
          <a:p>
            <a:pPr eaLnBrk="1" hangingPunct="1">
              <a:buNone/>
            </a:pPr>
            <a:endParaRPr lang="ru-RU" altLang="en-US" sz="1200" b="1" dirty="0" smtClean="0">
              <a:solidFill>
                <a:srgbClr val="000099"/>
              </a:solidFill>
              <a:latin typeface="+mn-lt"/>
            </a:endParaRPr>
          </a:p>
          <a:p>
            <a:pPr eaLnBrk="1" hangingPunct="1">
              <a:buNone/>
            </a:pPr>
            <a:r>
              <a:rPr lang="ru-RU" altLang="en-US" sz="1400" b="1" dirty="0" smtClean="0">
                <a:solidFill>
                  <a:srgbClr val="000099"/>
                </a:solidFill>
                <a:latin typeface="+mn-lt"/>
              </a:rPr>
              <a:t>       Михаил Николов, </a:t>
            </a:r>
            <a:r>
              <a:rPr lang="en-US" altLang="en-US" sz="1400" b="1" dirty="0" smtClean="0">
                <a:solidFill>
                  <a:srgbClr val="000099"/>
                </a:solidFill>
                <a:latin typeface="+mn-lt"/>
              </a:rPr>
              <a:t>ACII, MIRM</a:t>
            </a:r>
            <a:endParaRPr lang="bg-BG" altLang="en-US" sz="1400" b="1" dirty="0" smtClean="0">
              <a:solidFill>
                <a:srgbClr val="000099"/>
              </a:solidFill>
              <a:latin typeface="+mn-lt"/>
            </a:endParaRPr>
          </a:p>
          <a:p>
            <a:pPr eaLnBrk="1" hangingPunct="1">
              <a:buNone/>
            </a:pPr>
            <a:r>
              <a:rPr lang="bg-BG" altLang="en-US" sz="1400" b="1" dirty="0" smtClean="0">
                <a:solidFill>
                  <a:srgbClr val="000099"/>
                </a:solidFill>
                <a:latin typeface="+mn-lt"/>
              </a:rPr>
              <a:t>       </a:t>
            </a:r>
            <a:r>
              <a:rPr lang="en-US" altLang="en-US" sz="1400" b="1" dirty="0" smtClean="0">
                <a:solidFill>
                  <a:srgbClr val="000099"/>
                </a:solidFill>
              </a:rPr>
              <a:t>Chartered insurer </a:t>
            </a:r>
            <a:r>
              <a:rPr lang="en-US" altLang="en-US" sz="1400" b="1" dirty="0" smtClean="0">
                <a:solidFill>
                  <a:srgbClr val="000099"/>
                </a:solidFill>
                <a:latin typeface="+mn-lt"/>
              </a:rPr>
              <a:t>		</a:t>
            </a:r>
            <a:r>
              <a:rPr lang="bg-BG" altLang="en-US" sz="1400" b="1" dirty="0" smtClean="0">
                <a:solidFill>
                  <a:srgbClr val="000099"/>
                </a:solidFill>
                <a:latin typeface="+mn-lt"/>
              </a:rPr>
              <a:t>	                                                                  </a:t>
            </a:r>
            <a:r>
              <a:rPr lang="ru-RU" altLang="en-US" sz="1400" b="1" dirty="0" smtClean="0">
                <a:solidFill>
                  <a:srgbClr val="000099"/>
                </a:solidFill>
                <a:latin typeface="+mn-lt"/>
              </a:rPr>
              <a:t>m.nikolov@euroins.bg	</a:t>
            </a:r>
            <a:r>
              <a:rPr lang="en-US" altLang="en-US" sz="1400" b="1" dirty="0" smtClean="0">
                <a:solidFill>
                  <a:srgbClr val="000099"/>
                </a:solidFill>
                <a:latin typeface="+mn-lt"/>
              </a:rPr>
              <a:t>			</a:t>
            </a:r>
          </a:p>
          <a:p>
            <a:pPr eaLnBrk="1" hangingPunct="1">
              <a:buNone/>
            </a:pPr>
            <a:r>
              <a:rPr lang="bg-BG" altLang="en-US" sz="1400" b="1" dirty="0" smtClean="0">
                <a:solidFill>
                  <a:srgbClr val="000099"/>
                </a:solidFill>
                <a:latin typeface="+mn-lt"/>
              </a:rPr>
              <a:t>       </a:t>
            </a:r>
            <a:r>
              <a:rPr lang="ru-RU" altLang="en-US" sz="1400" b="1" dirty="0" smtClean="0">
                <a:solidFill>
                  <a:srgbClr val="000099"/>
                </a:solidFill>
                <a:latin typeface="+mn-lt"/>
              </a:rPr>
              <a:t>Телефон: 02 / 930 19 15</a:t>
            </a:r>
            <a:r>
              <a:rPr lang="ru-RU" altLang="en-US" sz="1200" b="1" dirty="0" smtClean="0">
                <a:solidFill>
                  <a:srgbClr val="000099"/>
                </a:solidFill>
                <a:latin typeface="+mn-lt"/>
              </a:rPr>
              <a:t>	</a:t>
            </a:r>
          </a:p>
          <a:p>
            <a:pPr eaLnBrk="1" hangingPunct="1">
              <a:buNone/>
            </a:pPr>
            <a:endParaRPr lang="ru-RU" altLang="en-US" sz="1200" b="1" dirty="0" smtClean="0">
              <a:solidFill>
                <a:srgbClr val="000099"/>
              </a:solidFill>
            </a:endParaRPr>
          </a:p>
          <a:p>
            <a:pPr eaLnBrk="1" hangingPunct="1">
              <a:buNone/>
            </a:pPr>
            <a:endParaRPr lang="ru-RU" altLang="en-US" sz="1200" b="1" dirty="0" smtClean="0">
              <a:solidFill>
                <a:srgbClr val="000099"/>
              </a:solidFill>
            </a:endParaRPr>
          </a:p>
          <a:p>
            <a:pPr algn="ctr" eaLnBrk="1" hangingPunct="1">
              <a:buNone/>
            </a:pPr>
            <a:endParaRPr lang="ru-RU" altLang="en-US" sz="1200" b="1" dirty="0" smtClean="0">
              <a:solidFill>
                <a:srgbClr val="5D5DAE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bg-BG" altLang="en-US" sz="1200" b="1" dirty="0">
              <a:solidFill>
                <a:srgbClr val="5D5DA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908720"/>
            <a:ext cx="3024336" cy="302433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435" y="116632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23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485999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 ФАКТИТЕ ГОВОРЯТ…</a:t>
            </a: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2273"/>
            <a:ext cx="8362950" cy="498452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bg-BG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$301 000 000</a:t>
            </a:r>
            <a:r>
              <a:rPr lang="bg-BG" sz="8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платени откупи от малък и среден бизнес през 2016 г.*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863"/>
            <a:ext cx="2791732" cy="6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6227" y="6195497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cs typeface="Arial" panose="020B0604020202020204" pitchFamily="34" charset="0"/>
              </a:rPr>
              <a:t>*източник</a:t>
            </a:r>
            <a:r>
              <a:rPr lang="bg-BG" sz="1600" b="1" dirty="0">
                <a:cs typeface="Arial" panose="020B0604020202020204" pitchFamily="34" charset="0"/>
              </a:rPr>
              <a:t>: </a:t>
            </a:r>
            <a:r>
              <a:rPr lang="bg-BG" sz="1600" b="1" dirty="0" smtClean="0">
                <a:cs typeface="Arial" panose="020B0604020202020204" pitchFamily="34" charset="0"/>
              </a:rPr>
              <a:t>Проучване на </a:t>
            </a:r>
            <a:r>
              <a:rPr lang="en-US" sz="1600" b="1" dirty="0" err="1" smtClean="0">
                <a:cs typeface="Arial" panose="020B0604020202020204" pitchFamily="34" charset="0"/>
              </a:rPr>
              <a:t>Datto</a:t>
            </a:r>
            <a:endParaRPr lang="en-US" sz="1600" b="1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011900"/>
            <a:ext cx="4533837" cy="215924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590094468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936526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 ФАКТИТЕ ГОВОРЯТ…</a:t>
            </a:r>
            <a:b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ЩЕ СЕ СЛУЧИ СЛЕД 237 ДНИ?</a:t>
            </a: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614" cy="4734024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bg-BG" sz="5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bg-BG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ОСТАВАТ </a:t>
            </a:r>
            <a:r>
              <a:rPr lang="bg-BG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237 ДНИ </a:t>
            </a:r>
            <a:r>
              <a:rPr lang="bg-BG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863"/>
            <a:ext cx="2791732" cy="6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1" y="3399687"/>
            <a:ext cx="7947935" cy="298047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61714339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936526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 ФАКТИТЕ ГОВОРЯТ…</a:t>
            </a:r>
            <a:b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ЩЕ СЕ СЛУЧИ СЛЕД 237 ДНИ?</a:t>
            </a: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362950" cy="459000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US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GDPR 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GDPR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>
                <a:solidFill>
                  <a:srgbClr val="000099"/>
                </a:solidFill>
              </a:rPr>
              <a:t>е нов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задължителен</a:t>
            </a:r>
            <a:r>
              <a:rPr lang="ru-RU" sz="2000" dirty="0">
                <a:solidFill>
                  <a:srgbClr val="000099"/>
                </a:solidFill>
              </a:rPr>
              <a:t> регламент за защита на физическите лица в ЕС във връзка с обработването или свободното движение на техни лични данни.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99"/>
                </a:solidFill>
              </a:rPr>
              <a:t>Или с прости думи въвеждането на нови, но в същото време еднакви правила за начина, по който могат да бъдат обработвани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личните данни </a:t>
            </a:r>
            <a:r>
              <a:rPr lang="ru-RU" sz="2000" dirty="0">
                <a:solidFill>
                  <a:srgbClr val="000099"/>
                </a:solidFill>
              </a:rPr>
              <a:t>на всеки един от нас в ЕС.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Защо това касае </a:t>
            </a:r>
            <a:r>
              <a:rPr lang="ru-RU" sz="2000" dirty="0">
                <a:solidFill>
                  <a:srgbClr val="000099"/>
                </a:solidFill>
              </a:rPr>
              <a:t>всеки един от </a:t>
            </a:r>
            <a:r>
              <a:rPr lang="bg-BG" sz="2000" dirty="0">
                <a:solidFill>
                  <a:srgbClr val="000099"/>
                </a:solidFill>
              </a:rPr>
              <a:t>В</a:t>
            </a:r>
            <a:r>
              <a:rPr lang="ru-RU" sz="2000" dirty="0" smtClean="0">
                <a:solidFill>
                  <a:srgbClr val="000099"/>
                </a:solidFill>
              </a:rPr>
              <a:t>ас </a:t>
            </a:r>
            <a:r>
              <a:rPr lang="ru-RU" sz="2000" dirty="0">
                <a:solidFill>
                  <a:srgbClr val="000099"/>
                </a:solidFill>
              </a:rPr>
              <a:t>в </a:t>
            </a:r>
            <a:r>
              <a:rPr lang="ru-RU" sz="2000" dirty="0" smtClean="0">
                <a:solidFill>
                  <a:srgbClr val="000099"/>
                </a:solidFill>
              </a:rPr>
              <a:t>залата? 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863"/>
            <a:ext cx="2791732" cy="6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77652961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485999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 ФАКТИТЕ ГОВОРЯТ…</a:t>
            </a: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362950" cy="5094064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bg-BG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bg-BG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0 %</a:t>
            </a:r>
            <a:r>
              <a:rPr lang="bg-BG" sz="8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en-US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 разходите, свързани с кибератаки са скрити за бизнеса*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863"/>
            <a:ext cx="2791732" cy="6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6227" y="6195497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cs typeface="Arial" panose="020B0604020202020204" pitchFamily="34" charset="0"/>
              </a:rPr>
              <a:t>*източник</a:t>
            </a:r>
            <a:r>
              <a:rPr lang="bg-BG" sz="1600" b="1" dirty="0"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cs typeface="Arial" panose="020B0604020202020204" pitchFamily="34" charset="0"/>
              </a:rPr>
              <a:t>Deloitte</a:t>
            </a:r>
            <a:endParaRPr lang="en-US" sz="16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420888"/>
            <a:ext cx="2935748" cy="1363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492896"/>
            <a:ext cx="1656184" cy="1274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92896"/>
            <a:ext cx="1728192" cy="1248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376453"/>
            <a:ext cx="1888877" cy="223230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78128265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ОПРЕДЕЛЕНИЯ: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ИНЦИДЕНТ ПО СИГУРНОСТТА НА 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362950" cy="42910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Неочаквано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събитие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g-BG" sz="2000" dirty="0" smtClean="0">
                <a:solidFill>
                  <a:srgbClr val="000099"/>
                </a:solidFill>
              </a:rPr>
              <a:t>свързано със </a:t>
            </a:r>
            <a:r>
              <a:rPr lang="bg-BG" sz="2000" dirty="0">
                <a:solidFill>
                  <a:srgbClr val="000099"/>
                </a:solidFill>
              </a:rPr>
              <a:t>сигурността на информацията, което: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уврежда</a:t>
            </a:r>
            <a:r>
              <a:rPr lang="bg-BG" sz="2000" dirty="0">
                <a:solidFill>
                  <a:srgbClr val="000099"/>
                </a:solidFill>
              </a:rPr>
              <a:t> или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000099"/>
                </a:solidFill>
              </a:rPr>
              <a:t>съществува вероятност да увреди операции и да застраши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информационната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сигурност</a:t>
            </a:r>
            <a:r>
              <a:rPr lang="bg-BG" sz="2000" dirty="0" smtClean="0">
                <a:solidFill>
                  <a:srgbClr val="000099"/>
                </a:solidFill>
              </a:rPr>
              <a:t> 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>
              <a:solidFill>
                <a:srgbClr val="000099"/>
              </a:solidFill>
            </a:endParaRPr>
          </a:p>
        </p:txBody>
      </p:sp>
      <p:pic>
        <p:nvPicPr>
          <p:cNvPr id="61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08720"/>
            <a:ext cx="270033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5704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75" y="4591050"/>
            <a:ext cx="365283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713" y="4570413"/>
            <a:ext cx="2470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863"/>
            <a:ext cx="2791732" cy="6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646113"/>
            <a:ext cx="6423025" cy="1182686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ОПРЕДЕЛЕНИЯ: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ПРОБИВ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b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ИНФОРМАЦИОННАТА СИГУРНОСТ</a:t>
            </a:r>
            <a:endParaRPr lang="bg-BG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362950" cy="42910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Кражба на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парола</a:t>
            </a:r>
            <a:endParaRPr lang="bg-BG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Кибератака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000099"/>
                </a:solidFill>
              </a:rPr>
              <a:t>Заразяване на компютърни системи със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зловреден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000099"/>
                </a:solidFill>
              </a:rPr>
              <a:t>Прехвърляне на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зловреден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</a:t>
            </a:r>
            <a:endParaRPr lang="bg-BG" sz="20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717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336711" cy="13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771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292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118973" cy="14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1052" y="102406"/>
            <a:ext cx="252585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8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35255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ОПРЕДЕЛЕНИЯ: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НЕПРАВОМЕРЕН ДОСТЪП ИЛИ </a:t>
            </a:r>
            <a:b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НЕПРАВОМЕРНА УПОТРЕБА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362950" cy="42910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dirty="0" smtClean="0">
                <a:solidFill>
                  <a:srgbClr val="000099"/>
                </a:solidFill>
              </a:rPr>
              <a:t>Използване </a:t>
            </a:r>
            <a:r>
              <a:rPr lang="bg-BG" sz="2000" dirty="0">
                <a:solidFill>
                  <a:srgbClr val="000099"/>
                </a:solidFill>
              </a:rPr>
              <a:t>на компютърни системи от лица </a:t>
            </a: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оторизиран </a:t>
            </a:r>
            <a:r>
              <a:rPr lang="bg-BG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достъп</a:t>
            </a:r>
            <a:endParaRPr lang="bg-BG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Неправомерно използване </a:t>
            </a:r>
            <a:r>
              <a:rPr lang="bg-BG" sz="2000" dirty="0">
                <a:solidFill>
                  <a:srgbClr val="000099"/>
                </a:solidFill>
              </a:rPr>
              <a:t>на компютърни </a:t>
            </a:r>
            <a:r>
              <a:rPr lang="bg-BG" sz="2000" dirty="0" smtClean="0">
                <a:solidFill>
                  <a:srgbClr val="000099"/>
                </a:solidFill>
              </a:rPr>
              <a:t>системи  </a:t>
            </a:r>
            <a:endParaRPr lang="bg-BG" sz="2000" dirty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bg-BG" sz="2400" dirty="0"/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2734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4546600"/>
            <a:ext cx="2799159" cy="209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303688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0422" y="107801"/>
            <a:ext cx="25258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7AC5B-2AC9-4233-9D23-9349DAA84084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3948</TotalTime>
  <Words>569</Words>
  <Application>Microsoft Office PowerPoint</Application>
  <PresentationFormat>On-screen Show (4:3)</PresentationFormat>
  <Paragraphs>236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Pixel</vt:lpstr>
      <vt:lpstr> КИБЕРЗАСТРАХОВКА </vt:lpstr>
      <vt:lpstr>КОГАТО ФАКТИТЕ ГОВОРЯТ…</vt:lpstr>
      <vt:lpstr>КОГАТО ФАКТИТЕ ГОВОРЯТ…</vt:lpstr>
      <vt:lpstr>КОГАТО ФАКТИТЕ ГОВОРЯТ… КАКВО ЩЕ СЕ СЛУЧИ СЛЕД 237 ДНИ?</vt:lpstr>
      <vt:lpstr>КОГАТО ФАКТИТЕ ГОВОРЯТ… КАКВО ЩЕ СЕ СЛУЧИ СЛЕД 237 ДНИ?</vt:lpstr>
      <vt:lpstr>КОГАТО ФАКТИТЕ ГОВОРЯТ…</vt:lpstr>
      <vt:lpstr>ОПРЕДЕЛЕНИЯ: ИНЦИДЕНТ ПО СИГУРНОСТТА НА  ИНФОРМАЦИЯТА</vt:lpstr>
      <vt:lpstr>ОПРЕДЕЛЕНИЯ: ПРОБИВ В  ИНФОРМАЦИОННАТА СИГУРНОСТ</vt:lpstr>
      <vt:lpstr>ОПРЕДЕЛЕНИЯ: НЕПРАВОМЕРЕН ДОСТЪП ИЛИ  НЕПРАВОМЕРНА УПОТРЕБА</vt:lpstr>
      <vt:lpstr>ОПРЕДЕЛЕНИЯ: ЗАПЛАХА ЗА КИБЕРИЗНУДВАНЕ </vt:lpstr>
      <vt:lpstr>ОПРЕДЕЛЕНИЯ: ЗАПЛАХА ЗА КИБЕРИЗНУДВАНЕ</vt:lpstr>
      <vt:lpstr>ОПРЕДЕЛЕНИЯ: НЕПРАВОМЕРНО РАЗКРИВАНЕ НА ИНФОРМАЦИЯ</vt:lpstr>
      <vt:lpstr>ЗАСТРАХОВАТЕЛНО ПОКРИТИЕ </vt:lpstr>
      <vt:lpstr>ЗАСТРАХОВАТЕЛНО ПОКРИТИЕ КЛАУЗА А: ОСНОВНО ПОКРИТИЕ </vt:lpstr>
      <vt:lpstr>ЗАСТРАХОВАТЕЛНО ПОКРИТИЕ КЛАУЗА Б: ДОПЪЛНИТЕЛНО ПОКРИТИЕ </vt:lpstr>
      <vt:lpstr>ЗАСТРАХОВАТЕЛНО ПОКРИТИЕ КЛАУЗА Б: ДОПЪЛНИТЕЛНО ПОКРИТИЕ </vt:lpstr>
      <vt:lpstr>ЗАСТРАХОВАТЕЛНО ПОКРИТИЕ КЛАУЗА В: СПЕЦИАЛНО ПОКРИТИЕ </vt:lpstr>
      <vt:lpstr>ЗАСТРАХОВАТЕЛНО ПОКРИТИЕ КЛАУЗА В: СПЕЦИАЛНО ПОКРИТИЕ </vt:lpstr>
      <vt:lpstr>   ДОБАВЪЦИ ЗА РАЗШИРЕНИЕ НА  ЗАСТРАХОВАТЕЛНО ПОКРИТИЕ   </vt:lpstr>
      <vt:lpstr>Slide 20</vt:lpstr>
      <vt:lpstr>Slide 21</vt:lpstr>
      <vt:lpstr>Slide 22</vt:lpstr>
      <vt:lpstr>Slide 23</vt:lpstr>
    </vt:vector>
  </TitlesOfParts>
  <Company>EUROINS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Немоторни застраховки</dc:title>
  <dc:creator>n.gelov</dc:creator>
  <cp:lastModifiedBy>d.elenkova</cp:lastModifiedBy>
  <cp:revision>311</cp:revision>
  <cp:lastPrinted>2017-09-21T11:32:29Z</cp:lastPrinted>
  <dcterms:created xsi:type="dcterms:W3CDTF">2015-10-01T07:38:08Z</dcterms:created>
  <dcterms:modified xsi:type="dcterms:W3CDTF">2017-09-27T08:27:29Z</dcterms:modified>
</cp:coreProperties>
</file>