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2"/>
  </p:notesMasterIdLst>
  <p:sldIdLst>
    <p:sldId id="258" r:id="rId2"/>
    <p:sldId id="259" r:id="rId3"/>
    <p:sldId id="260" r:id="rId4"/>
    <p:sldId id="261" r:id="rId5"/>
    <p:sldId id="266" r:id="rId6"/>
    <p:sldId id="263" r:id="rId7"/>
    <p:sldId id="262" r:id="rId8"/>
    <p:sldId id="264" r:id="rId9"/>
    <p:sldId id="265" r:id="rId10"/>
    <p:sldId id="267" r:id="rId11"/>
  </p:sldIdLst>
  <p:sldSz cx="9906000" cy="6858000" type="A4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D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2"/>
    <p:restoredTop sz="94684"/>
  </p:normalViewPr>
  <p:slideViewPr>
    <p:cSldViewPr snapToGrid="0" snapToObjects="1">
      <p:cViewPr>
        <p:scale>
          <a:sx n="90" d="100"/>
          <a:sy n="90" d="100"/>
        </p:scale>
        <p:origin x="1624" y="1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C25ED-0AD9-4B45-8E76-2A91A6C43168}" type="datetimeFigureOut">
              <a:rPr lang="en-US" smtClean="0"/>
              <a:t>9/13/17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5F3EC-E022-E44B-85D8-C73BD81A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F3EC-E022-E44B-85D8-C73BD81A3E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F3EC-E022-E44B-85D8-C73BD81A3E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4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834" y="6359236"/>
            <a:ext cx="9227130" cy="36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449015" y="6359236"/>
            <a:ext cx="360000" cy="360000"/>
          </a:xfrm>
          <a:prstGeom prst="rect">
            <a:avLst/>
          </a:prstGeom>
          <a:solidFill>
            <a:srgbClr val="94D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338CE25-6784-1B42-BD39-0E91D923C6EB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0834" y="166255"/>
            <a:ext cx="9698181" cy="609600"/>
          </a:xfrm>
          <a:prstGeom prst="rect">
            <a:avLst/>
          </a:prstGeom>
          <a:solidFill>
            <a:srgbClr val="94D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>
            <a:off x="110835" y="166255"/>
            <a:ext cx="6096002" cy="609600"/>
          </a:xfrm>
          <a:prstGeom prst="parallelogram">
            <a:avLst>
              <a:gd name="adj" fmla="val 1046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166254"/>
            <a:ext cx="5153891" cy="609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i="0">
                <a:solidFill>
                  <a:schemeClr val="bg2">
                    <a:lumMod val="25000"/>
                  </a:schemeClr>
                </a:solidFill>
                <a:latin typeface="Museo Sans Cyrl 700" charset="0"/>
                <a:ea typeface="Museo Sans Cyrl 700" charset="0"/>
                <a:cs typeface="Museo Sans Cyrl 70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75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0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11914" r="23540" b="17877"/>
          <a:stretch/>
        </p:blipFill>
        <p:spPr>
          <a:xfrm>
            <a:off x="2587843" y="1240439"/>
            <a:ext cx="4497049" cy="3117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741" y="4667947"/>
            <a:ext cx="583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Museo Sans Cyrl 700" charset="0"/>
                <a:ea typeface="Museo Sans Cyrl 700" charset="0"/>
                <a:cs typeface="Museo Sans Cyrl 700" charset="0"/>
              </a:rPr>
              <a:t>Online Lifestyle Insurance</a:t>
            </a:r>
            <a:endParaRPr lang="en-US" sz="3600" b="1" dirty="0">
              <a:latin typeface="Museo Sans Cyrl 700" charset="0"/>
              <a:ea typeface="Museo Sans Cyrl 700" charset="0"/>
              <a:cs typeface="Museo Sans Cyrl 70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105" y="5366501"/>
            <a:ext cx="1676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11914" r="23540" b="17877"/>
          <a:stretch/>
        </p:blipFill>
        <p:spPr>
          <a:xfrm>
            <a:off x="2835340" y="1128716"/>
            <a:ext cx="4035287" cy="2797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4238628"/>
            <a:ext cx="8153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 започна всичко?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9445"/>
          <a:stretch/>
        </p:blipFill>
        <p:spPr>
          <a:xfrm>
            <a:off x="2328707" y="1951052"/>
            <a:ext cx="5248586" cy="2093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974894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Вътрешен конкурс  </a:t>
            </a: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сред служителите </a:t>
            </a:r>
            <a:r>
              <a:rPr lang="bg-BG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за иновации </a:t>
            </a: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 застраховането!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4303660"/>
            <a:ext cx="9878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Фокус: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99115" y="4904891"/>
            <a:ext cx="6392156" cy="1354201"/>
            <a:chOff x="1585398" y="4904891"/>
            <a:chExt cx="6392156" cy="1354201"/>
          </a:xfrm>
        </p:grpSpPr>
        <p:grpSp>
          <p:nvGrpSpPr>
            <p:cNvPr id="25" name="Group 24"/>
            <p:cNvGrpSpPr/>
            <p:nvPr/>
          </p:nvGrpSpPr>
          <p:grpSpPr>
            <a:xfrm>
              <a:off x="4368341" y="4904891"/>
              <a:ext cx="1584088" cy="1354201"/>
              <a:chOff x="4133543" y="4904891"/>
              <a:chExt cx="1584088" cy="135420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133543" y="5797427"/>
                <a:ext cx="15840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g-BG" sz="2400" dirty="0" smtClean="0">
                    <a:solidFill>
                      <a:schemeClr val="bg2">
                        <a:lumMod val="25000"/>
                      </a:schemeClr>
                    </a:solidFill>
                    <a:latin typeface="Museo Sans Cyrl 300" charset="0"/>
                    <a:ea typeface="Museo Sans Cyrl 300" charset="0"/>
                    <a:cs typeface="Museo Sans Cyrl 300" charset="0"/>
                  </a:rPr>
                  <a:t>Бек Офис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Museo Sans Cyrl 300" charset="0"/>
                  <a:ea typeface="Museo Sans Cyrl 300" charset="0"/>
                  <a:cs typeface="Museo Sans Cyrl 300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459516" y="4904891"/>
                <a:ext cx="932142" cy="900000"/>
                <a:chOff x="4390537" y="4739981"/>
                <a:chExt cx="932142" cy="90000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90537" y="4739981"/>
                  <a:ext cx="932142" cy="90000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62435" y="5004339"/>
                  <a:ext cx="543660" cy="396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/>
            <p:cNvGrpSpPr/>
            <p:nvPr/>
          </p:nvGrpSpPr>
          <p:grpSpPr>
            <a:xfrm>
              <a:off x="1585398" y="4904891"/>
              <a:ext cx="1701107" cy="1350913"/>
              <a:chOff x="1439626" y="4904891"/>
              <a:chExt cx="1701107" cy="135091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439626" y="5794139"/>
                <a:ext cx="1701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g-BG" sz="2400" dirty="0" smtClean="0">
                    <a:solidFill>
                      <a:schemeClr val="bg2">
                        <a:lumMod val="25000"/>
                      </a:schemeClr>
                    </a:solidFill>
                    <a:latin typeface="Museo Sans Cyrl 300" charset="0"/>
                    <a:ea typeface="Museo Sans Cyrl 300" charset="0"/>
                    <a:cs typeface="Museo Sans Cyrl 300" charset="0"/>
                  </a:rPr>
                  <a:t>Продажби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Museo Sans Cyrl 300" charset="0"/>
                  <a:ea typeface="Museo Sans Cyrl 300" charset="0"/>
                  <a:cs typeface="Museo Sans Cyrl 300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824108" y="4904891"/>
                <a:ext cx="932142" cy="900000"/>
                <a:chOff x="1824108" y="4964583"/>
                <a:chExt cx="932142" cy="90000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24108" y="4964583"/>
                  <a:ext cx="932142" cy="90000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00392" y="5181954"/>
                  <a:ext cx="474304" cy="396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 23"/>
            <p:cNvGrpSpPr/>
            <p:nvPr/>
          </p:nvGrpSpPr>
          <p:grpSpPr>
            <a:xfrm>
              <a:off x="7034265" y="4904891"/>
              <a:ext cx="943289" cy="1329955"/>
              <a:chOff x="6888493" y="4904891"/>
              <a:chExt cx="943289" cy="132995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036371" y="5773181"/>
                <a:ext cx="7954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bg2">
                        <a:lumMod val="25000"/>
                      </a:schemeClr>
                    </a:solidFill>
                    <a:latin typeface="Museo Sans Cyrl 300" charset="0"/>
                    <a:ea typeface="Museo Sans Cyrl 300" charset="0"/>
                    <a:cs typeface="Museo Sans Cyrl 300" charset="0"/>
                  </a:rPr>
                  <a:t>IoT</a:t>
                </a:r>
                <a:r>
                  <a:rPr lang="bg-BG" sz="2400" dirty="0">
                    <a:solidFill>
                      <a:schemeClr val="bg2">
                        <a:lumMod val="25000"/>
                      </a:schemeClr>
                    </a:solidFill>
                    <a:latin typeface="Museo Sans Cyrl 300" charset="0"/>
                    <a:ea typeface="Museo Sans Cyrl 300" charset="0"/>
                    <a:cs typeface="Museo Sans Cyrl 300" charset="0"/>
                  </a:rPr>
                  <a:t>.</a:t>
                </a: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Museo Sans Cyrl 300" charset="0"/>
                    <a:ea typeface="Museo Sans Cyrl 300" charset="0"/>
                    <a:cs typeface="Museo Sans Cyrl 300" charset="0"/>
                  </a:rPr>
                  <a:t> 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Museo Sans Cyrl 300" charset="0"/>
                  <a:ea typeface="Museo Sans Cyrl 300" charset="0"/>
                  <a:cs typeface="Museo Sans Cyrl 300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6888493" y="4904891"/>
                <a:ext cx="932142" cy="900000"/>
                <a:chOff x="6888186" y="4739184"/>
                <a:chExt cx="932142" cy="900000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88186" y="4739184"/>
                  <a:ext cx="932142" cy="90000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146787" y="4983954"/>
                  <a:ext cx="408471" cy="3960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857257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 започна всичко?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" y="1031262"/>
            <a:ext cx="4786843" cy="3396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34608" y="1510948"/>
            <a:ext cx="4585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 err="1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Е</a:t>
            </a:r>
            <a:r>
              <a:rPr lang="bg-BG" sz="2000" b="1" dirty="0" err="1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вроинс</a:t>
            </a:r>
            <a:r>
              <a:rPr lang="bg-BG" sz="2000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b="1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Ж</a:t>
            </a:r>
            <a:r>
              <a:rPr lang="bg-BG" sz="2000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ивот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представи идеята за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дигитален застраховател</a:t>
            </a:r>
            <a:r>
              <a:rPr lang="en-US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!</a:t>
            </a:r>
            <a:endParaRPr lang="en-US" sz="2000" b="1" dirty="0">
              <a:solidFill>
                <a:srgbClr val="94D0AA"/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4609" y="2538562"/>
            <a:ext cx="45852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Вътрешна </a:t>
            </a:r>
            <a:r>
              <a:rPr lang="en-US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MVP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кампания за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30 дни  </a:t>
            </a:r>
            <a:endParaRPr lang="bg-BG" sz="2000" dirty="0" smtClean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+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200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уникални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възлизания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сайта, 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49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изпратени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оферти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12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сключени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застраховки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. 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17274" y="7025813"/>
            <a:ext cx="4953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Последваха одобрен бюджет – формиране на самостоятелна екип и борд на съветници и нова цел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– 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приемане на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Go to market 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стратегия и реалното и осъществяване. Целта не екипа е създаване и налагане на </a:t>
            </a:r>
            <a:r>
              <a:rPr lang="bg-BG" dirty="0" err="1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глобалена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dirty="0" err="1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дигиталена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dirty="0" err="1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застрахователена</a:t>
            </a:r>
            <a:r>
              <a:rPr lang="bg-BG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малка на всички пазари на ЕИГ.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041" y="5085044"/>
            <a:ext cx="9601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bg-BG" sz="2000" b="1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Целта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не екипа е </a:t>
            </a:r>
            <a:r>
              <a:rPr lang="bg-BG" sz="2000" b="1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създаване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и </a:t>
            </a:r>
            <a:r>
              <a:rPr lang="bg-BG" sz="2000" b="1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налагане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на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глобална дигитална застрахователна марка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на всички пазари на ЕИГ.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Какво е </a:t>
            </a:r>
            <a:r>
              <a:rPr lang="en-US" dirty="0" smtClean="0"/>
              <a:t>OLI?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27" b="12676"/>
          <a:stretch/>
        </p:blipFill>
        <p:spPr>
          <a:xfrm>
            <a:off x="145774" y="2756729"/>
            <a:ext cx="7661413" cy="36043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8066" y="1119306"/>
            <a:ext cx="4953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Дигитален застрахователен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офис, предлагащ застрахователни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продукти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      удобно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, </a:t>
            </a:r>
            <a:endParaRPr lang="bg-BG" sz="2000" dirty="0" smtClean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      лесно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, </a:t>
            </a:r>
            <a:endParaRPr lang="bg-BG" sz="2000" dirty="0" smtClean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      бързо 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      на </a:t>
            </a:r>
            <a:r>
              <a:rPr lang="bg-BG" sz="20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добра </a:t>
            </a:r>
            <a:r>
              <a:rPr lang="bg-BG" sz="20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цена.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bg-BG" sz="20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Директно </a:t>
            </a:r>
            <a:r>
              <a:rPr lang="bg-BG" sz="20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от </a:t>
            </a:r>
            <a:r>
              <a:rPr lang="bg-BG" sz="20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застрахователя!</a:t>
            </a:r>
            <a:endParaRPr lang="en-US" sz="2000" b="1" dirty="0">
              <a:solidFill>
                <a:srgbClr val="94D0AA"/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0" y="1907085"/>
            <a:ext cx="417273" cy="4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0" y="2337794"/>
            <a:ext cx="417273" cy="4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0" y="2795060"/>
            <a:ext cx="417273" cy="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0" y="3247470"/>
            <a:ext cx="4172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38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 работи?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7959"/>
            <a:ext cx="8634412" cy="5215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1" y="1858600"/>
            <a:ext cx="4140000" cy="1102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031554" y="1922387"/>
            <a:ext cx="1004910" cy="1009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2257" y="3075510"/>
            <a:ext cx="4295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indent="-323850" algn="just">
              <a:spcBef>
                <a:spcPts val="1200"/>
              </a:spcBef>
              <a:spcAft>
                <a:spcPts val="0"/>
              </a:spcAft>
              <a:buClr>
                <a:srgbClr val="94D0AA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Избирате</a:t>
            </a:r>
            <a:r>
              <a:rPr lang="bg-BG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продукт от сайта</a:t>
            </a:r>
          </a:p>
          <a:p>
            <a:pPr marL="323850" indent="-323850" algn="just">
              <a:spcBef>
                <a:spcPts val="1200"/>
              </a:spcBef>
              <a:spcAft>
                <a:spcPts val="0"/>
              </a:spcAft>
              <a:buClr>
                <a:srgbClr val="94D0AA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Отговаряте</a:t>
            </a:r>
            <a:r>
              <a:rPr lang="bg-BG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на няколко въпроса</a:t>
            </a:r>
          </a:p>
          <a:p>
            <a:pPr marL="323850" indent="-323850" algn="just">
              <a:spcBef>
                <a:spcPts val="1200"/>
              </a:spcBef>
              <a:spcAft>
                <a:spcPts val="0"/>
              </a:spcAft>
              <a:buClr>
                <a:srgbClr val="94D0AA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Заплащате</a:t>
            </a:r>
            <a:r>
              <a:rPr lang="bg-BG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дължимата премия по електронен път и </a:t>
            </a:r>
            <a:r>
              <a:rPr lang="bg-BG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получавате</a:t>
            </a:r>
            <a:r>
              <a:rPr lang="bg-BG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своята полица на посочен </a:t>
            </a:r>
            <a:r>
              <a:rPr lang="en-US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e-mail.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*</a:t>
            </a:r>
            <a:endParaRPr lang="bg-BG" dirty="0" smtClean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7969" y="1657350"/>
            <a:ext cx="41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94D0AA"/>
                </a:solidFill>
                <a:latin typeface="Museo Sans Cyrl 700" charset="0"/>
                <a:ea typeface="Museo Sans Cyrl 700" charset="0"/>
                <a:cs typeface="Museo Sans Cyrl 700" charset="0"/>
              </a:rPr>
              <a:t>1	           2		      3</a:t>
            </a:r>
            <a:endParaRPr lang="en-US">
              <a:solidFill>
                <a:srgbClr val="94D0AA"/>
              </a:solidFill>
              <a:latin typeface="Museo Sans Cyrl 700" charset="0"/>
              <a:ea typeface="Museo Sans Cyrl 700" charset="0"/>
              <a:cs typeface="Museo Sans Cyrl 7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331" y="5532378"/>
            <a:ext cx="4872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buClr>
                <a:srgbClr val="94D0AA"/>
              </a:buClr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* </a:t>
            </a:r>
            <a:r>
              <a:rPr lang="bg-BG" sz="16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Във връзка с изискванията на КЗ оригиналите на документите ще бъдат изпратени с куриер за подпис от застрахования.</a:t>
            </a:r>
          </a:p>
        </p:txBody>
      </p:sp>
    </p:spTree>
    <p:extLst>
      <p:ext uri="{BB962C8B-B14F-4D97-AF65-F5344CB8AC3E}">
        <p14:creationId xmlns:p14="http://schemas.microsoft.com/office/powerpoint/2010/main" val="1281056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93" y="3329041"/>
            <a:ext cx="6668678" cy="303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 кого е </a:t>
            </a:r>
            <a:r>
              <a:rPr lang="en-US" dirty="0" err="1" smtClean="0"/>
              <a:t>OlI</a:t>
            </a:r>
            <a:r>
              <a:rPr lang="bg-BG" dirty="0" smtClean="0"/>
              <a:t>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306" y="1028527"/>
            <a:ext cx="90446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Digital native</a:t>
            </a:r>
            <a:r>
              <a:rPr lang="en-US" sz="24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 </a:t>
            </a: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потребители</a:t>
            </a:r>
          </a:p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	Отворени </a:t>
            </a:r>
            <a:r>
              <a:rPr lang="bg-BG" sz="24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към </a:t>
            </a:r>
            <a:r>
              <a:rPr lang="bg-BG" sz="24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новото</a:t>
            </a:r>
            <a:r>
              <a:rPr lang="bg-BG" sz="24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, </a:t>
            </a:r>
            <a:endParaRPr lang="bg-BG" sz="2400" dirty="0" smtClean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		Пазаруващи </a:t>
            </a:r>
            <a:r>
              <a:rPr lang="en-US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On</a:t>
            </a:r>
            <a:r>
              <a:rPr lang="bg-BG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-</a:t>
            </a:r>
            <a:r>
              <a:rPr lang="en-US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line</a:t>
            </a: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, </a:t>
            </a:r>
          </a:p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bg-BG" sz="2400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			Търсещи </a:t>
            </a:r>
            <a:r>
              <a:rPr lang="bg-BG" sz="2400" dirty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отговорно </a:t>
            </a:r>
            <a:r>
              <a:rPr lang="bg-BG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най-доб</a:t>
            </a:r>
            <a:r>
              <a:rPr lang="bg-BG" sz="2400" b="1" dirty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р</a:t>
            </a:r>
            <a:r>
              <a:rPr lang="bg-BG" sz="2400" b="1" dirty="0" smtClean="0">
                <a:solidFill>
                  <a:srgbClr val="94D0AA"/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а цена.</a:t>
            </a:r>
            <a:endParaRPr lang="en-US" sz="2400" b="1" dirty="0">
              <a:solidFill>
                <a:srgbClr val="94D0AA"/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9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Първият ни продукт</a:t>
            </a:r>
            <a:endParaRPr lang="en-US" dirty="0"/>
          </a:p>
        </p:txBody>
      </p:sp>
      <p:pic>
        <p:nvPicPr>
          <p:cNvPr id="3" name="OLI_Video_BG_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944" r="5686"/>
          <a:stretch/>
        </p:blipFill>
        <p:spPr>
          <a:xfrm>
            <a:off x="132522" y="828864"/>
            <a:ext cx="9590234" cy="54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5" y="1157126"/>
            <a:ext cx="7750800" cy="520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Какво ни предстои?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4469600" y="1352939"/>
            <a:ext cx="1422482" cy="1368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2"/>
          <a:stretch/>
        </p:blipFill>
        <p:spPr>
          <a:xfrm>
            <a:off x="5892082" y="2555034"/>
            <a:ext cx="2204455" cy="182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44" y="3173497"/>
            <a:ext cx="1828434" cy="12286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89213" y="4175199"/>
            <a:ext cx="181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bg-BG" sz="2000" b="1" dirty="0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ЗЛОПОЛУКА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8279" y="2888783"/>
            <a:ext cx="181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bg-BG" sz="2000" b="1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ЗДРАВЕ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7818" y="1777895"/>
            <a:ext cx="1810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0"/>
              </a:spcAft>
            </a:pPr>
            <a:r>
              <a:rPr lang="bg-BG" sz="2000" b="1" smtClean="0">
                <a:solidFill>
                  <a:schemeClr val="bg2">
                    <a:lumMod val="25000"/>
                  </a:schemeClr>
                </a:solidFill>
                <a:latin typeface="Museo Sans Cyrl 300" charset="0"/>
                <a:ea typeface="Museo Sans Cyrl 300" charset="0"/>
                <a:cs typeface="Museo Sans Cyrl 300" charset="0"/>
              </a:rPr>
              <a:t>ПЪТУВАНЕ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Museo Sans Cyrl 300" charset="0"/>
              <a:ea typeface="Museo Sans Cyrl 300" charset="0"/>
              <a:cs typeface="Museo Sans Cyrl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5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4" y="443549"/>
            <a:ext cx="9680391" cy="5585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33" y="2931638"/>
            <a:ext cx="5153891" cy="609601"/>
          </a:xfrm>
        </p:spPr>
        <p:txBody>
          <a:bodyPr>
            <a:noAutofit/>
          </a:bodyPr>
          <a:lstStyle/>
          <a:p>
            <a:r>
              <a:rPr lang="bg-BG" sz="4800" dirty="0" smtClean="0"/>
              <a:t>Подскажете ни?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0991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4485</TotalTime>
  <Words>218</Words>
  <Application>Microsoft Macintosh PowerPoint</Application>
  <PresentationFormat>A4 Paper (210x297 mm)</PresentationFormat>
  <Paragraphs>41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ＭＳ Ｐゴシック</vt:lpstr>
      <vt:lpstr>Museo Sans Cyrl 300</vt:lpstr>
      <vt:lpstr>Museo Sans Cyrl 700</vt:lpstr>
      <vt:lpstr>Arial</vt:lpstr>
      <vt:lpstr>Custom Design</vt:lpstr>
      <vt:lpstr>PowerPoint Presentation</vt:lpstr>
      <vt:lpstr>Как започна всичко?</vt:lpstr>
      <vt:lpstr>Как започна всичко?</vt:lpstr>
      <vt:lpstr>Какво е OLI?</vt:lpstr>
      <vt:lpstr>Как работи?</vt:lpstr>
      <vt:lpstr>За кого е OlI?</vt:lpstr>
      <vt:lpstr>Първият ни продукт</vt:lpstr>
      <vt:lpstr>Какво ни предстои?</vt:lpstr>
      <vt:lpstr>Подскажете ни?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Kalin Kostov</dc:creator>
  <cp:lastModifiedBy>Microsoft Office User</cp:lastModifiedBy>
  <cp:revision>33</cp:revision>
  <dcterms:created xsi:type="dcterms:W3CDTF">2017-09-11T08:35:14Z</dcterms:created>
  <dcterms:modified xsi:type="dcterms:W3CDTF">2017-09-14T12:47:05Z</dcterms:modified>
</cp:coreProperties>
</file>