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362" r:id="rId4"/>
    <p:sldId id="446" r:id="rId5"/>
    <p:sldId id="447" r:id="rId6"/>
    <p:sldId id="301" r:id="rId7"/>
    <p:sldId id="448" r:id="rId8"/>
    <p:sldId id="449" r:id="rId9"/>
    <p:sldId id="450" r:id="rId10"/>
    <p:sldId id="320" r:id="rId11"/>
  </p:sldIdLst>
  <p:sldSz cx="12193588" cy="6858000"/>
  <p:notesSz cx="6858000" cy="9144000"/>
  <p:defaultTextStyle>
    <a:defPPr>
      <a:defRPr lang="en-GB"/>
    </a:defPPr>
    <a:lvl1pPr marL="0" lvl="0" indent="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Arial Unicode MS" charset="0"/>
        <a:cs typeface="+mn-cs"/>
      </a:defRPr>
    </a:lvl1pPr>
    <a:lvl2pPr marL="742950" lvl="1" indent="-28575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2pPr>
    <a:lvl3pPr marL="1143000" lvl="2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3pPr>
    <a:lvl4pPr marL="1600200" lvl="3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4pPr>
    <a:lvl5pPr marL="2057400" lvl="4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5pPr>
    <a:lvl6pPr marL="2286000" lvl="5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6pPr>
    <a:lvl7pPr marL="2743200" lvl="6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7pPr>
    <a:lvl8pPr marL="3200400" lvl="7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8pPr>
    <a:lvl9pPr marL="3657600" lvl="8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Arial Unicode MS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8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8" autoAdjust="0"/>
  </p:normalViewPr>
  <p:slideViewPr>
    <p:cSldViewPr showGuides="1">
      <p:cViewPr varScale="1">
        <p:scale>
          <a:sx n="70" d="100"/>
          <a:sy n="70" d="100"/>
        </p:scale>
        <p:origin x="-720" y="-96"/>
      </p:cViewPr>
      <p:guideLst>
        <p:guide orient="horz" pos="2096"/>
        <p:guide pos="278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635000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B671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1026000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45376"/>
        <c:axId val="74898752"/>
      </c:barChart>
      <c:catAx>
        <c:axId val="33445376"/>
        <c:scaling>
          <c:orientation val="minMax"/>
        </c:scaling>
        <c:delete val="1"/>
        <c:axPos val="l"/>
        <c:majorTickMark val="none"/>
        <c:minorTickMark val="none"/>
        <c:tickLblPos val="nextTo"/>
        <c:crossAx val="74898752"/>
        <c:crosses val="autoZero"/>
        <c:auto val="1"/>
        <c:lblAlgn val="ctr"/>
        <c:lblOffset val="100"/>
        <c:noMultiLvlLbl val="0"/>
      </c:catAx>
      <c:valAx>
        <c:axId val="7489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4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79661016949198E-3"/>
          <c:y val="1.3146362839614401E-2"/>
          <c:w val="0.95338983050847503"/>
          <c:h val="0.80718667835232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754000000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B671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1400000000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73024"/>
        <c:axId val="74901184"/>
      </c:barChart>
      <c:catAx>
        <c:axId val="33473024"/>
        <c:scaling>
          <c:orientation val="minMax"/>
        </c:scaling>
        <c:delete val="1"/>
        <c:axPos val="l"/>
        <c:majorTickMark val="none"/>
        <c:minorTickMark val="none"/>
        <c:tickLblPos val="nextTo"/>
        <c:crossAx val="74901184"/>
        <c:crosses val="autoZero"/>
        <c:auto val="1"/>
        <c:lblAlgn val="ctr"/>
        <c:lblOffset val="100"/>
        <c:noMultiLvlLbl val="0"/>
      </c:catAx>
      <c:valAx>
        <c:axId val="74901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B671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136960"/>
        <c:axId val="74905216"/>
      </c:barChart>
      <c:catAx>
        <c:axId val="100136960"/>
        <c:scaling>
          <c:orientation val="minMax"/>
        </c:scaling>
        <c:delete val="1"/>
        <c:axPos val="l"/>
        <c:majorTickMark val="none"/>
        <c:minorTickMark val="none"/>
        <c:tickLblPos val="nextTo"/>
        <c:crossAx val="74905216"/>
        <c:crosses val="autoZero"/>
        <c:auto val="1"/>
        <c:lblAlgn val="ctr"/>
        <c:lblOffset val="100"/>
        <c:noMultiLvlLbl val="0"/>
      </c:catAx>
      <c:valAx>
        <c:axId val="74905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13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60055540625279E-2"/>
          <c:y val="0.15337423312883436"/>
          <c:w val="0.96058407238197596"/>
          <c:h val="0.80718667835232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98000000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B671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131000000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869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196000000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089472"/>
        <c:axId val="74906944"/>
      </c:barChart>
      <c:catAx>
        <c:axId val="106089472"/>
        <c:scaling>
          <c:orientation val="minMax"/>
        </c:scaling>
        <c:delete val="1"/>
        <c:axPos val="l"/>
        <c:majorTickMark val="none"/>
        <c:minorTickMark val="none"/>
        <c:tickLblPos val="nextTo"/>
        <c:crossAx val="74906944"/>
        <c:crosses val="autoZero"/>
        <c:auto val="1"/>
        <c:lblAlgn val="ctr"/>
        <c:lblOffset val="100"/>
        <c:noMultiLvlLbl val="0"/>
      </c:catAx>
      <c:valAx>
        <c:axId val="74906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0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bg-BG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0.02332</cdr:x>
      <cdr:y>0.29014</cdr:y>
    </cdr:from>
    <cdr:to>
      <cdr:x>0.18044</cdr:x>
      <cdr:y>0.49128</cdr:y>
    </cdr:to>
    <cdr:sp macro="" textlink="">
      <cdr:nvSpPr>
        <cdr:cNvPr id="2" name="Text Box 5"/>
        <cdr:cNvSpPr txBox="1"/>
      </cdr:nvSpPr>
      <cdr:spPr>
        <a:xfrm xmlns:a="http://schemas.openxmlformats.org/drawingml/2006/main">
          <a:off x="165272" y="420428"/>
          <a:ext cx="1113790" cy="291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marL="0" lvl="0" indent="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b="0" i="0" u="none" kern="1200" baseline="0">
              <a:solidFill>
                <a:schemeClr val="bg1"/>
              </a:solidFill>
              <a:latin typeface="Arial" panose="020B0604020202020204" pitchFamily="34" charset="0"/>
              <a:ea typeface="Arial Unicode MS" charset="0"/>
              <a:cs typeface="+mn-cs"/>
            </a:defRPr>
          </a:lvl1pPr>
          <a:lvl2pPr marL="742950" lvl="1" indent="-28575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2pPr>
          <a:lvl3pPr marL="1143000" lvl="2" indent="-22860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3pPr>
          <a:lvl4pPr marL="1600200" lvl="3" indent="-22860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4pPr>
          <a:lvl5pPr marL="2057400" lvl="4" indent="-22860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5pPr>
          <a:lvl6pPr marL="2286000" lvl="5" indent="-22860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6pPr>
          <a:lvl7pPr marL="2743200" lvl="6" indent="-22860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7pPr>
          <a:lvl8pPr marL="3200400" lvl="7" indent="-22860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8pPr>
          <a:lvl9pPr marL="3657600" lvl="8" indent="-228600" algn="l" defTabSz="44958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6" charset="0"/>
            <a:buNone/>
            <a:defRPr sz="1800" b="0" i="0" u="none" kern="1200" baseline="0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+mn-cs"/>
            </a:defRPr>
          </a:lvl9pPr>
        </a:lstStyle>
        <a:p xmlns:a="http://schemas.openxmlformats.org/drawingml/2006/main">
          <a:r>
            <a:rPr lang="lt-LT" altLang="en-US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</a:t>
          </a:r>
          <a:r>
            <a:rPr lang="en-US" altLang="en-US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</a:t>
          </a:r>
          <a:endParaRPr lang="lt-LT" altLang="en-US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ounded Rectangle 409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98" name="Rounded Rectangle 409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ounded Rectangle 409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ounded Rectangle 409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1" name="Rounded Rectangle 410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2" name="Rounded Rectangle 410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3" name="Rounded Rectangle 410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ounded Rectangle 410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5" name="Rounded Rectangle 410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6" name="Slide Image Placeholder 4105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29237" cy="39925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lstStyle/>
          <a:p>
            <a:pPr lvl="0"/>
            <a:endParaRPr/>
          </a:p>
        </p:txBody>
      </p:sp>
      <p:sp>
        <p:nvSpPr>
          <p:cNvPr id="4107" name="Text Placeholder 4106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32500" cy="47958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/>
          <a:p>
            <a:pPr lvl="0"/>
            <a:endParaRPr/>
          </a:p>
        </p:txBody>
      </p:sp>
      <p:sp>
        <p:nvSpPr>
          <p:cNvPr id="4108" name="Header Placeholder 4107"/>
          <p:cNvSpPr>
            <a:spLocks noGrp="1"/>
          </p:cNvSpPr>
          <p:nvPr>
            <p:ph type="hdr"/>
          </p:nvPr>
        </p:nvSpPr>
        <p:spPr>
          <a:xfrm>
            <a:off x="0" y="0"/>
            <a:ext cx="3265488" cy="5191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/>
          <a:p>
            <a:pPr lvl="0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4109" name="Date Placeholder 4108"/>
          <p:cNvSpPr>
            <a:spLocks noGrp="1"/>
          </p:cNvSpPr>
          <p:nvPr>
            <p:ph type="dt"/>
          </p:nvPr>
        </p:nvSpPr>
        <p:spPr>
          <a:xfrm>
            <a:off x="4278313" y="0"/>
            <a:ext cx="3265487" cy="5191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4110" name="Footer Placeholder 4109"/>
          <p:cNvSpPr>
            <a:spLocks noGrp="1"/>
          </p:cNvSpPr>
          <p:nvPr>
            <p:ph type="ftr"/>
          </p:nvPr>
        </p:nvSpPr>
        <p:spPr>
          <a:xfrm>
            <a:off x="0" y="10156825"/>
            <a:ext cx="3265488" cy="5191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4111" name="Slide Number Placeholder 4110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65487" cy="5191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‹#›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15360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598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15362" name="Rectangle 15361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Rectangle 15362"/>
          <p:cNvSpPr/>
          <p:nvPr/>
        </p:nvSpPr>
        <p:spPr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algn="r" defTabSz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1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1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24576"/>
          <p:cNvSpPr txBox="1">
            <a:spLocks noGrp="1"/>
          </p:cNvSpPr>
          <p:nvPr>
            <p:ph type="body"/>
          </p:nvPr>
        </p:nvSpPr>
        <p:spPr>
          <a:xfrm>
            <a:off x="755650" y="5078413"/>
            <a:ext cx="6046788" cy="48085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4578" name="Rectangle 24577"/>
          <p:cNvSpPr/>
          <p:nvPr/>
        </p:nvSpPr>
        <p:spPr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defTabSz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rPr>
              <a:t>10</a:t>
            </a:fld>
            <a:endParaRPr lang="lt-LT" altLang="x-none" sz="1400" dirty="0" err="1">
              <a:solidFill>
                <a:srgbClr val="000000"/>
              </a:solidFill>
              <a:latin typeface="Arial" panose="020B0604020202020204" pitchFamily="34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10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9456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598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19458" name="Rectangle 19457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19458"/>
          <p:cNvSpPr/>
          <p:nvPr/>
        </p:nvSpPr>
        <p:spPr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algn="r" defTabSz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2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2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6384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6" name="Text Placeholder 1638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3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9456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598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19458" name="Rectangle 19457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19458"/>
          <p:cNvSpPr/>
          <p:nvPr/>
        </p:nvSpPr>
        <p:spPr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algn="r" defTabSz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4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4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6384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6" name="Text Placeholder 1638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5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9456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598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19458" name="Rectangle 19457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19458"/>
          <p:cNvSpPr/>
          <p:nvPr/>
        </p:nvSpPr>
        <p:spPr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algn="r" defTabSz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6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6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6384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6" name="Text Placeholder 1638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7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9456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598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19458" name="Rectangle 19457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19458"/>
          <p:cNvSpPr/>
          <p:nvPr/>
        </p:nvSpPr>
        <p:spPr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algn="r" defTabSz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8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8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9456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5988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/>
            <a:endParaRPr/>
          </a:p>
        </p:txBody>
      </p:sp>
      <p:sp>
        <p:nvSpPr>
          <p:cNvPr id="19458" name="Rectangle 19457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19458"/>
          <p:cNvSpPr/>
          <p:nvPr/>
        </p:nvSpPr>
        <p:spPr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lstStyle/>
          <a:p>
            <a:pPr lvl="0" algn="r" defTabSz="0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9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pPr lvl="0" algn="r" defTabSz="0" eaLnBrk="1">
              <a:lnSpc>
                <a:spcPct val="93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lt-LT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9</a:t>
            </a:fld>
            <a:endParaRPr lang="lt-LT" altLang="x-none" sz="14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238" y="1122363"/>
            <a:ext cx="9145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238" y="3602038"/>
            <a:ext cx="9145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7294" y="273050"/>
            <a:ext cx="2739231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58898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80" y="1709738"/>
            <a:ext cx="105172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80" y="4589463"/>
            <a:ext cx="105172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68893" cy="451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32" y="1604963"/>
            <a:ext cx="5368893" cy="451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19" y="365125"/>
            <a:ext cx="1051724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19" y="1681163"/>
            <a:ext cx="515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19" y="2505075"/>
            <a:ext cx="515859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164" y="1681163"/>
            <a:ext cx="51839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164" y="2505075"/>
            <a:ext cx="518399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024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6925" cy="11287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lstStyle/>
          <a:p>
            <a:pPr lvl="0"/>
            <a:r>
              <a:rPr dirty="0"/>
              <a:t>Click to edit the title text format</a:t>
            </a:r>
          </a:p>
        </p:txBody>
      </p:sp>
      <p:sp>
        <p:nvSpPr>
          <p:cNvPr id="1026" name="Text Placeholder 1025"/>
          <p:cNvSpPr>
            <a:spLocks noGrp="1"/>
          </p:cNvSpPr>
          <p:nvPr>
            <p:ph type="body" idx="1"/>
          </p:nvPr>
        </p:nvSpPr>
        <p:spPr>
          <a:xfrm>
            <a:off x="609600" y="1604963"/>
            <a:ext cx="10956925" cy="45100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28080" rIns="0" bIns="0" anchor="t"/>
          <a:lstStyle/>
          <a:p>
            <a:pPr lvl="0"/>
            <a:r>
              <a:rPr dirty="0"/>
              <a:t>Click to edit the outline text format</a:t>
            </a:r>
          </a:p>
          <a:p>
            <a:pPr lvl="1"/>
            <a:r>
              <a:rPr dirty="0"/>
              <a:t>Second Outline Level</a:t>
            </a:r>
          </a:p>
          <a:p>
            <a:pPr lvl="2"/>
            <a:r>
              <a:rPr dirty="0"/>
              <a:t>Third Outline Level</a:t>
            </a:r>
          </a:p>
          <a:p>
            <a:pPr lvl="3"/>
            <a:r>
              <a:rPr dirty="0"/>
              <a:t>Fourth Outline Level</a:t>
            </a:r>
          </a:p>
          <a:p>
            <a:pPr lvl="4"/>
            <a:r>
              <a:rPr dirty="0"/>
              <a:t>Fifth Outline Level</a:t>
            </a:r>
          </a:p>
          <a:p>
            <a:pPr lvl="4"/>
            <a:r>
              <a:rPr dirty="0"/>
              <a:t>Sixth Outline Level</a:t>
            </a:r>
          </a:p>
          <a:p>
            <a:pPr lvl="4"/>
            <a:r>
              <a:rPr dirty="0"/>
              <a:t>Seventh Outline Level</a:t>
            </a:r>
          </a:p>
          <a:p>
            <a:pPr lvl="4"/>
            <a:r>
              <a:rPr dirty="0"/>
              <a:t>Eighth Outline Level</a:t>
            </a:r>
          </a:p>
          <a:p>
            <a:pPr lvl="4"/>
            <a:r>
              <a:rPr dirty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j-cs"/>
        </a:defRPr>
      </a:lvl2pPr>
      <a:lvl3pPr marL="1143000" lvl="2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j-cs"/>
        </a:defRPr>
      </a:lvl3pPr>
      <a:lvl4pPr marL="1600200" lvl="3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j-cs"/>
        </a:defRPr>
      </a:lvl4pPr>
      <a:lvl5pPr marL="2057400" lvl="4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Arial Unicode MS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1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90" y="0"/>
            <a:ext cx="11052810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5121"/>
          <p:cNvSpPr/>
          <p:nvPr/>
        </p:nvSpPr>
        <p:spPr>
          <a:xfrm>
            <a:off x="1055688" y="1331913"/>
            <a:ext cx="9721106" cy="16144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en-US" altLang="x-none" sz="48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FinTech</a:t>
            </a:r>
            <a:r>
              <a:rPr lang="en-US" altLang="x-none" sz="48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ru-RU" sz="48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двигателят </a:t>
            </a:r>
            <a:r>
              <a:rPr lang="ru-RU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модерните платежни услуги</a:t>
            </a:r>
            <a:endParaRPr lang="lt-LT" altLang="x-none" sz="4800" b="1" dirty="0" err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1139190" y="2945765"/>
            <a:ext cx="7150100" cy="396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0594" y="5916343"/>
            <a:ext cx="39600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DIFI Conference 2018</a:t>
            </a:r>
          </a:p>
          <a:p>
            <a:pPr algn="ctr"/>
            <a:r>
              <a:rPr lang="bg-BG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Филип Мутафис, Инвеститор в </a:t>
            </a:r>
            <a:r>
              <a:rPr lang="en-US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r>
              <a:rPr lang="en-US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България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43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"/>
          <a:stretch>
            <a:fillRect/>
          </a:stretch>
        </p:blipFill>
        <p:spPr>
          <a:xfrm>
            <a:off x="7019925" y="0"/>
            <a:ext cx="51720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143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0" y="0"/>
            <a:ext cx="12384088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14338"/>
          <p:cNvSpPr/>
          <p:nvPr/>
        </p:nvSpPr>
        <p:spPr>
          <a:xfrm>
            <a:off x="1323974" y="1989000"/>
            <a:ext cx="7360285" cy="89113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r>
              <a:rPr lang="bg-BG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Свържете се с нас</a:t>
            </a:r>
            <a:endParaRPr lang="en-US" sz="4000" b="1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</a:tabLst>
            </a:pPr>
            <a:endParaRPr lang="lt-LT" altLang="x-none" sz="4000" b="1" dirty="0" err="1">
              <a:solidFill>
                <a:srgbClr val="000000"/>
              </a:solidFill>
              <a:latin typeface="Open Sans" panose="020B0606030504020204" charset="0"/>
              <a:ea typeface="Arial Unicode MS" charset="0"/>
            </a:endParaRPr>
          </a:p>
        </p:txBody>
      </p:sp>
      <p:sp>
        <p:nvSpPr>
          <p:cNvPr id="14340" name="Rectangle 14339"/>
          <p:cNvSpPr/>
          <p:nvPr/>
        </p:nvSpPr>
        <p:spPr>
          <a:xfrm flipV="1">
            <a:off x="1323975" y="2629384"/>
            <a:ext cx="4657249" cy="45719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Rectangle 14340"/>
          <p:cNvSpPr/>
          <p:nvPr/>
        </p:nvSpPr>
        <p:spPr>
          <a:xfrm>
            <a:off x="1323975" y="3267075"/>
            <a:ext cx="6482080" cy="21050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449580">
              <a:lnSpc>
                <a:spcPct val="100000"/>
              </a:lnSpc>
              <a:spcAft>
                <a:spcPts val="60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lt-LT" sz="2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 „Обслужване на клиенти“</a:t>
            </a:r>
            <a:endParaRPr lang="en-US" altLang="lt-LT" sz="2400" b="1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49580">
              <a:lnSpc>
                <a:spcPct val="100000"/>
              </a:lnSpc>
              <a:spcAft>
                <a:spcPts val="60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lt-LT" altLang="x-none" sz="2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support@paysera.</a:t>
            </a:r>
            <a:r>
              <a:rPr lang="en-US" altLang="x-none" sz="24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</a:t>
            </a:r>
            <a:endParaRPr lang="lt-LT" altLang="x-none" sz="2400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49580">
              <a:lnSpc>
                <a:spcPct val="100000"/>
              </a:lnSpc>
              <a:spcAft>
                <a:spcPts val="60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lt-LT" altLang="x-non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</a:t>
            </a:r>
            <a:r>
              <a:rPr lang="lt-LT" altLang="x-none" sz="2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US" altLang="x-none" sz="2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359 2 49 49 770</a:t>
            </a:r>
          </a:p>
          <a:p>
            <a:pPr defTabSz="449580">
              <a:lnSpc>
                <a:spcPct val="100000"/>
              </a:lnSpc>
              <a:spcAft>
                <a:spcPts val="60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lt-LT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www.paysera.com</a:t>
            </a:r>
          </a:p>
          <a:p>
            <a:pPr defTabSz="449580">
              <a:lnSpc>
                <a:spcPct val="100000"/>
              </a:lnSpc>
              <a:spcAft>
                <a:spcPts val="600"/>
              </a:spcAft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2400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ysera_balionas_0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875" y="-28575"/>
            <a:ext cx="5234305" cy="6933565"/>
          </a:xfrm>
          <a:prstGeom prst="rect">
            <a:avLst/>
          </a:prstGeom>
        </p:spPr>
      </p:pic>
      <p:pic>
        <p:nvPicPr>
          <p:cNvPr id="9218" name="Picture 92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173" y="-37465"/>
            <a:ext cx="9574212" cy="693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9218"/>
          <p:cNvSpPr/>
          <p:nvPr/>
        </p:nvSpPr>
        <p:spPr>
          <a:xfrm>
            <a:off x="6075680" y="895580"/>
            <a:ext cx="5062855" cy="1460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lang="en-US" altLang="x-none" sz="40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endParaRPr lang="lt-LT" altLang="x-none" sz="4000" b="1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21" name="Rectangle 9220"/>
          <p:cNvSpPr/>
          <p:nvPr/>
        </p:nvSpPr>
        <p:spPr>
          <a:xfrm>
            <a:off x="6170930" y="1586229"/>
            <a:ext cx="2805864" cy="45719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36752" y="1864723"/>
            <a:ext cx="4640042" cy="455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lnSpc>
                <a:spcPct val="150000"/>
              </a:lnSpc>
              <a:spcBef>
                <a:spcPts val="1080"/>
              </a:spcBef>
              <a:buClrTx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 е глобална </a:t>
            </a:r>
            <a:r>
              <a:rPr lang="ru-RU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онлайн платформа за парични преводи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финансови услуги, лицензирана от Централната Банка на Литва.</a:t>
            </a:r>
            <a:endParaRPr lang="en-US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tabLst>
                <a:tab pos="1390015" algn="l"/>
                <a:tab pos="2050414" algn="l"/>
                <a:tab pos="2327910" algn="l"/>
                <a:tab pos="3176270" algn="l"/>
                <a:tab pos="4145915" algn="l"/>
              </a:tabLst>
            </a:pPr>
            <a:endParaRPr lang="ru-RU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tabLst>
                <a:tab pos="1390015" algn="l"/>
                <a:tab pos="2050414" algn="l"/>
                <a:tab pos="2327910" algn="l"/>
                <a:tab pos="3176270" algn="l"/>
                <a:tab pos="4145915" algn="l"/>
              </a:tabLst>
            </a:pP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Компанията оперира </a:t>
            </a:r>
            <a:r>
              <a:rPr lang="ru-RU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184 държави по целия свят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в над 25 валути.</a:t>
            </a:r>
          </a:p>
          <a:p>
            <a:pPr marL="2984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tabLst>
                <a:tab pos="1390015" algn="l"/>
                <a:tab pos="2050414" algn="l"/>
                <a:tab pos="2327910" algn="l"/>
                <a:tab pos="3176270" algn="l"/>
                <a:tab pos="4145915" algn="l"/>
              </a:tabLst>
            </a:pPr>
            <a:endParaRPr lang="ru-RU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tabLst>
                <a:tab pos="1390015" algn="l"/>
                <a:tab pos="2050414" algn="l"/>
                <a:tab pos="2327910" algn="l"/>
                <a:tab pos="3176270" algn="l"/>
                <a:tab pos="4145915" algn="l"/>
              </a:tabLst>
            </a:pP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Има </a:t>
            </a:r>
            <a:r>
              <a:rPr lang="ru-RU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растящ пазарен дял в международните парични преводи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услуги с електронни пари в Литва, Латвия, Естония, Великобритания, България и Полша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201</a:t>
            </a:r>
            <a:r>
              <a:rPr lang="en-US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извършените преводи са над 1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млн. бр. на стойност &gt; 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.1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млрд. 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 (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ръст от 121% спрямо 2016 г.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change-Rat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1325" y="-15240"/>
            <a:ext cx="5434330" cy="6888480"/>
          </a:xfrm>
          <a:prstGeom prst="rect">
            <a:avLst/>
          </a:prstGeom>
        </p:spPr>
      </p:pic>
      <p:pic>
        <p:nvPicPr>
          <p:cNvPr id="8194" name="Picture 819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75" y="-17780"/>
            <a:ext cx="12307570" cy="6891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6146"/>
          <p:cNvSpPr/>
          <p:nvPr/>
        </p:nvSpPr>
        <p:spPr>
          <a:xfrm flipV="1">
            <a:off x="851616" y="909000"/>
            <a:ext cx="1529715" cy="396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9218"/>
          <p:cNvSpPr/>
          <p:nvPr/>
        </p:nvSpPr>
        <p:spPr>
          <a:xfrm>
            <a:off x="696794" y="189000"/>
            <a:ext cx="5062855" cy="1460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Факти</a:t>
            </a:r>
            <a:endParaRPr lang="lt-LT" altLang="x-none" sz="4000" b="1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793" y="1310914"/>
            <a:ext cx="609453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715" indent="-285750" algn="just">
              <a:lnSpc>
                <a:spcPct val="150000"/>
              </a:lnSpc>
              <a:buClrTx/>
              <a:buSzPct val="11875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Дружество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електронни пари създадено през 2004 в Литва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98450" marR="5715" indent="-285750" algn="just">
              <a:lnSpc>
                <a:spcPct val="150000"/>
              </a:lnSpc>
              <a:buClrTx/>
              <a:buSzPct val="11875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ru-RU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5715" indent="-285750" algn="just">
              <a:lnSpc>
                <a:spcPct val="150000"/>
              </a:lnSpc>
              <a:buClrTx/>
              <a:buSzPct val="11875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Услугите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 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използват от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 20 000 компании, над 300 000 физически лица и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повече от 5000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активни онлайн търговци по целия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свят.</a:t>
            </a:r>
          </a:p>
          <a:p>
            <a:pPr marL="298450" marR="5715" indent="-285750" algn="just">
              <a:lnSpc>
                <a:spcPct val="150000"/>
              </a:lnSpc>
              <a:buClrTx/>
              <a:buSzPct val="11875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ru-RU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5715" indent="-285750" algn="just">
              <a:lnSpc>
                <a:spcPct val="150000"/>
              </a:lnSpc>
              <a:buClrTx/>
              <a:buSzPct val="11875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Поддържа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 партньорство с повече от 50 банки по света.</a:t>
            </a:r>
          </a:p>
          <a:p>
            <a:pPr marL="584200" indent="-285750" algn="just">
              <a:lnSpc>
                <a:spcPct val="150000"/>
              </a:lnSpc>
              <a:buClrTx/>
              <a:buSzPct val="118750"/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endParaRPr lang="ru-RU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 defTabSz="801512">
              <a:lnSpc>
                <a:spcPct val="150000"/>
              </a:lnSpc>
              <a:buClrTx/>
              <a:buSzPct val="12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 България стъпва на българския пазар през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2016г:</a:t>
            </a:r>
            <a:endParaRPr lang="en-US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algn="just" defTabSz="801512">
              <a:lnSpc>
                <a:spcPct val="15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Към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м. </a:t>
            </a:r>
            <a:r>
              <a:rPr lang="ru-RU" sz="1400" dirty="0">
                <a:latin typeface="Open Sans" panose="020B0606030504020204" charset="0"/>
                <a:cs typeface="Arial Unicode MS" charset="0"/>
              </a:rPr>
              <a:t>с</a:t>
            </a:r>
            <a:r>
              <a:rPr lang="bg-BG" sz="1400" dirty="0">
                <a:latin typeface="Open Sans" panose="020B0606030504020204" charset="0"/>
                <a:cs typeface="Arial Unicode MS" charset="0"/>
              </a:rPr>
              <a:t>ептември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г., екипът наброява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човека.</a:t>
            </a:r>
            <a:endParaRPr lang="en-US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algn="just" defTabSz="801512">
              <a:lnSpc>
                <a:spcPct val="15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Към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м. </a:t>
            </a:r>
            <a:r>
              <a:rPr lang="ru-RU" sz="1400" dirty="0">
                <a:latin typeface="Open Sans" panose="020B0606030504020204" charset="0"/>
                <a:cs typeface="Arial Unicode MS" charset="0"/>
              </a:rPr>
              <a:t>с</a:t>
            </a:r>
            <a:r>
              <a:rPr lang="bg-BG" sz="1400" dirty="0">
                <a:latin typeface="Open Sans" panose="020B0606030504020204" charset="0"/>
                <a:cs typeface="Arial Unicode MS" charset="0"/>
              </a:rPr>
              <a:t>ептември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г., българските клиенти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са: </a:t>
            </a:r>
            <a:endParaRPr lang="en-US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285750" algn="just" defTabSz="801512">
              <a:lnSpc>
                <a:spcPct val="150000"/>
              </a:lnSpc>
              <a:buClrTx/>
              <a:buSzPct val="120000"/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 10 000 физически лица</a:t>
            </a:r>
            <a:endParaRPr lang="en-US" sz="14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285750" algn="just" defTabSz="801512">
              <a:lnSpc>
                <a:spcPct val="150000"/>
              </a:lnSpc>
              <a:buClrTx/>
              <a:buSzPct val="120000"/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повече то 1800 </a:t>
            </a: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юридически лица</a:t>
            </a:r>
            <a:r>
              <a:rPr lang="ru-RU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arge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1275" y="-37465"/>
            <a:ext cx="7593965" cy="6932930"/>
          </a:xfrm>
          <a:prstGeom prst="rect">
            <a:avLst/>
          </a:prstGeom>
        </p:spPr>
      </p:pic>
      <p:pic>
        <p:nvPicPr>
          <p:cNvPr id="9218" name="Picture 92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118" y="-37625"/>
            <a:ext cx="9574212" cy="69326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Chart 1"/>
          <p:cNvGraphicFramePr/>
          <p:nvPr>
            <p:extLst>
              <p:ext uri="{D42A27DB-BD31-4B8C-83A1-F6EECF244321}">
                <p14:modId xmlns:p14="http://schemas.microsoft.com/office/powerpoint/2010/main" val="2261515167"/>
              </p:ext>
            </p:extLst>
          </p:nvPr>
        </p:nvGraphicFramePr>
        <p:xfrm>
          <a:off x="4872860" y="2318110"/>
          <a:ext cx="6492875" cy="144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45" name="Rectangle 6144"/>
          <p:cNvSpPr/>
          <p:nvPr/>
        </p:nvSpPr>
        <p:spPr>
          <a:xfrm>
            <a:off x="5519781" y="404218"/>
            <a:ext cx="6132469" cy="13970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Извършени преводи глобално</a:t>
            </a:r>
            <a:endParaRPr lang="lt-LT" altLang="x-none" sz="4000" b="1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47" name="Rectangle 6146"/>
          <p:cNvSpPr/>
          <p:nvPr/>
        </p:nvSpPr>
        <p:spPr>
          <a:xfrm>
            <a:off x="5678151" y="1803334"/>
            <a:ext cx="5645150" cy="396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pPr algn="ctr"/>
            <a:endParaRPr lang="en-US" b="1"/>
          </a:p>
        </p:txBody>
      </p:sp>
      <p:sp>
        <p:nvSpPr>
          <p:cNvPr id="10" name="Text Box 9"/>
          <p:cNvSpPr txBox="1"/>
          <p:nvPr/>
        </p:nvSpPr>
        <p:spPr>
          <a:xfrm>
            <a:off x="4913356" y="2176595"/>
            <a:ext cx="4595495" cy="34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Брой</a:t>
            </a:r>
            <a:endParaRPr lang="lt-LT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918075" y="3849052"/>
            <a:ext cx="4595495" cy="34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Стойност в </a:t>
            </a:r>
            <a:r>
              <a:rPr lang="en-US" altLang="en-US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EUR</a:t>
            </a:r>
            <a:endParaRPr lang="lt-LT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4" name="Chart 1"/>
          <p:cNvGraphicFramePr/>
          <p:nvPr>
            <p:extLst>
              <p:ext uri="{D42A27DB-BD31-4B8C-83A1-F6EECF244321}">
                <p14:modId xmlns:p14="http://schemas.microsoft.com/office/powerpoint/2010/main" val="1018792573"/>
              </p:ext>
            </p:extLst>
          </p:nvPr>
        </p:nvGraphicFramePr>
        <p:xfrm>
          <a:off x="5000625" y="4131945"/>
          <a:ext cx="5994400" cy="144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 Box 17"/>
          <p:cNvSpPr txBox="1"/>
          <p:nvPr/>
        </p:nvSpPr>
        <p:spPr>
          <a:xfrm>
            <a:off x="4820920" y="3481705"/>
            <a:ext cx="106299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>
                <a:latin typeface="Open Sans" panose="020B0606030504020204" charset="0"/>
              </a:rPr>
              <a:t>2016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000308" y="4574540"/>
            <a:ext cx="106299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 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002381" y="3137216"/>
            <a:ext cx="106299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000308" y="4813935"/>
            <a:ext cx="118237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586015" y="2908556"/>
            <a:ext cx="138493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1,026 </a:t>
            </a:r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млн.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11103" y="3137535"/>
            <a:ext cx="138493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635 </a:t>
            </a:r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хил.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975792" y="4574539"/>
            <a:ext cx="138493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1,4 </a:t>
            </a:r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млрд.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065371" y="4866005"/>
            <a:ext cx="160464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74</a:t>
            </a:r>
            <a:r>
              <a:rPr lang="en-US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9</a:t>
            </a:r>
            <a:r>
              <a:rPr lang="lt-LT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</a:t>
            </a:r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млн.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000625" y="2615565"/>
            <a:ext cx="106299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en-US" altLang="lt-L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576242" y="2615565"/>
            <a:ext cx="138493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1,</a:t>
            </a:r>
            <a:r>
              <a:rPr lang="en-US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4</a:t>
            </a:r>
            <a:r>
              <a:rPr lang="lt-LT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</a:t>
            </a:r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млн.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000308" y="4341495"/>
            <a:ext cx="106299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en-US" altLang="lt-L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9300214" y="4341494"/>
            <a:ext cx="138493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lt-LT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3</a:t>
            </a:r>
            <a:r>
              <a:rPr lang="lt-LT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</a:t>
            </a:r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млрд.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5000625" y="2864318"/>
            <a:ext cx="106299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conomic-Developmen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1595" y="-13970"/>
            <a:ext cx="8385175" cy="6885940"/>
          </a:xfrm>
          <a:prstGeom prst="rect">
            <a:avLst/>
          </a:prstGeom>
        </p:spPr>
      </p:pic>
      <p:pic>
        <p:nvPicPr>
          <p:cNvPr id="8194" name="Picture 819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75" y="-27940"/>
            <a:ext cx="12310745" cy="688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" name="Rectangle 6144"/>
          <p:cNvSpPr/>
          <p:nvPr/>
        </p:nvSpPr>
        <p:spPr>
          <a:xfrm>
            <a:off x="314234" y="189000"/>
            <a:ext cx="8972550" cy="13970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+mj-lt"/>
                <a:cs typeface="Arial Unicode MS" charset="0"/>
                <a:sym typeface="+mn-ea"/>
              </a:rPr>
              <a:t>Извършени преводи от </a:t>
            </a: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+mj-lt"/>
                <a:cs typeface="Arial Unicode MS" charset="0"/>
                <a:sym typeface="+mn-ea"/>
              </a:rPr>
              <a:t>български клиенти</a:t>
            </a:r>
            <a:endParaRPr lang="lt-LT" altLang="x-none" sz="4000" b="1" dirty="0" err="1">
              <a:solidFill>
                <a:srgbClr val="000000"/>
              </a:solidFill>
              <a:latin typeface="+mj-lt"/>
              <a:cs typeface="Arial Unicode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935" y="1444625"/>
            <a:ext cx="8187690" cy="396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5446910" y="2771592"/>
            <a:ext cx="138493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120</a:t>
            </a:r>
            <a:r>
              <a:rPr lang="lt-LT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</a:t>
            </a:r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хил.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33730" y="2813050"/>
            <a:ext cx="112204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>
                <a:latin typeface="Open Sans" panose="020B0606030504020204" charset="0"/>
              </a:rPr>
              <a:t>201</a:t>
            </a:r>
            <a:r>
              <a:rPr lang="en-US" altLang="lt-LT" sz="1400">
                <a:latin typeface="Open Sans" panose="020B0606030504020204" charset="0"/>
              </a:rPr>
              <a:t>7</a:t>
            </a:r>
            <a:r>
              <a:rPr lang="lt-LT" altLang="en-US" sz="1400">
                <a:latin typeface="Open Sans" panose="020B0606030504020204" charset="0"/>
              </a:rPr>
              <a:t>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14594" y="2157993"/>
            <a:ext cx="4595495" cy="34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Брой</a:t>
            </a:r>
            <a:endParaRPr lang="lt-LT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60705" y="4210652"/>
            <a:ext cx="4595495" cy="34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Стойност в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EUR</a:t>
            </a:r>
            <a:endParaRPr lang="lt-LT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Chart 1"/>
          <p:cNvGraphicFramePr/>
          <p:nvPr>
            <p:extLst>
              <p:ext uri="{D42A27DB-BD31-4B8C-83A1-F6EECF244321}">
                <p14:modId xmlns:p14="http://schemas.microsoft.com/office/powerpoint/2010/main" val="3212403803"/>
              </p:ext>
            </p:extLst>
          </p:nvPr>
        </p:nvGraphicFramePr>
        <p:xfrm>
          <a:off x="368935" y="2435950"/>
          <a:ext cx="5994400" cy="144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"/>
          <p:cNvGraphicFramePr/>
          <p:nvPr>
            <p:extLst>
              <p:ext uri="{D42A27DB-BD31-4B8C-83A1-F6EECF244321}">
                <p14:modId xmlns:p14="http://schemas.microsoft.com/office/powerpoint/2010/main" val="1634954891"/>
              </p:ext>
            </p:extLst>
          </p:nvPr>
        </p:nvGraphicFramePr>
        <p:xfrm>
          <a:off x="388299" y="4338773"/>
          <a:ext cx="7088505" cy="144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 Box 17"/>
          <p:cNvSpPr txBox="1"/>
          <p:nvPr/>
        </p:nvSpPr>
        <p:spPr>
          <a:xfrm>
            <a:off x="485384" y="2771593"/>
            <a:ext cx="115125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bg-BG" alt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lt-LT" alt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lt-LT" alt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434584" y="4421958"/>
            <a:ext cx="111379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en-US" sz="1400">
                <a:latin typeface="Open Sans" panose="020B0606030504020204" charset="0"/>
              </a:rPr>
              <a:t>201</a:t>
            </a:r>
            <a:r>
              <a:rPr lang="en-US" altLang="lt-LT" sz="1400">
                <a:latin typeface="Open Sans" panose="020B0606030504020204" charset="0"/>
              </a:rPr>
              <a:t>7</a:t>
            </a:r>
            <a:r>
              <a:rPr lang="lt-LT" altLang="en-US" sz="1400">
                <a:latin typeface="Open Sans" panose="020B0606030504020204" charset="0"/>
              </a:rPr>
              <a:t> 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057490" y="4734492"/>
            <a:ext cx="138493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157 млн.</a:t>
            </a:r>
            <a:endParaRPr lang="lt-LT" alt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_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206" y="-67945"/>
            <a:ext cx="5287010" cy="6925945"/>
          </a:xfrm>
          <a:prstGeom prst="rect">
            <a:avLst/>
          </a:prstGeom>
        </p:spPr>
      </p:pic>
      <p:pic>
        <p:nvPicPr>
          <p:cNvPr id="9218" name="Picture 92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94" y="-67945"/>
            <a:ext cx="10822831" cy="693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9218"/>
          <p:cNvSpPr/>
          <p:nvPr/>
        </p:nvSpPr>
        <p:spPr>
          <a:xfrm>
            <a:off x="4841200" y="189000"/>
            <a:ext cx="5760000" cy="14605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algn="just"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Услугите на </a:t>
            </a:r>
            <a:r>
              <a:rPr lang="en-US" altLang="x-none" sz="40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endParaRPr lang="lt-LT" altLang="x-none" sz="4000" b="1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21" name="Rectangle 9220"/>
          <p:cNvSpPr/>
          <p:nvPr/>
        </p:nvSpPr>
        <p:spPr>
          <a:xfrm flipV="1">
            <a:off x="4940490" y="913131"/>
            <a:ext cx="4036304" cy="45719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6794" y="1229070"/>
            <a:ext cx="43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Мултивалутна </a:t>
            </a: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разплащателна </a:t>
            </a:r>
            <a:r>
              <a:rPr lang="ru-RU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сметка </a:t>
            </a:r>
            <a:endParaRPr lang="en-US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4140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Напълно безплатна </a:t>
            </a:r>
          </a:p>
          <a:p>
            <a:pPr marL="104140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Изцяло онлайн процеси</a:t>
            </a:r>
            <a:endParaRPr lang="ru-RU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Изгодни 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валутни преводи – от 0.15 </a:t>
            </a:r>
            <a:r>
              <a:rPr lang="en-US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bg-BG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4140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Минимални разходи</a:t>
            </a:r>
          </a:p>
          <a:p>
            <a:pPr marL="104140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Повече бързина</a:t>
            </a:r>
            <a:endParaRPr lang="en-US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 </a:t>
            </a: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операции</a:t>
            </a:r>
          </a:p>
          <a:p>
            <a:pPr marL="1041400" lvl="1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Валутни курсове в реално време</a:t>
            </a:r>
            <a:endParaRPr lang="bg-BG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508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Mobile </a:t>
            </a:r>
            <a:r>
              <a:rPr lang="en-US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wallet </a:t>
            </a: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Мобилно банкиране с раширеши функционалности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Плащания </a:t>
            </a: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</a:t>
            </a:r>
            <a:r>
              <a:rPr lang="en-US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 </a:t>
            </a: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кодове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Незабавни преводи</a:t>
            </a:r>
          </a:p>
          <a:p>
            <a:pPr marL="298450" marR="508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en-US" sz="14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r>
              <a:rPr lang="en-US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разплащателна карта</a:t>
            </a:r>
            <a:endParaRPr lang="bg-BG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41400" marR="5080" lvl="1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такси за плащане в магазини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Ниски комисионни на теглене</a:t>
            </a:r>
            <a:endParaRPr lang="bg-BG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6794" y="1235508"/>
            <a:ext cx="3960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Checkout – 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портал за получаване на плащания в онлайн магазини </a:t>
            </a:r>
            <a:endParaRPr lang="bg-BG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iFrame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технология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Изгодни комисионни</a:t>
            </a:r>
            <a:endParaRPr lang="bg-BG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508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en-US" sz="14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r>
              <a:rPr lang="en-US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Tickets – 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онлайн система за продажба на билети за събития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Напълно безплатна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Достъпна </a:t>
            </a: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Едни от най-ниските </a:t>
            </a:r>
            <a:r>
              <a:rPr lang="bg-BG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коминионни на пазара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508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786765" algn="l"/>
                <a:tab pos="787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Paysera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Retailers – 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мобилни плащания с 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 </a:t>
            </a:r>
            <a:r>
              <a:rPr lang="bg-BG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кодове в търговски обекти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Приемане на плащания </a:t>
            </a: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 </a:t>
            </a:r>
            <a:r>
              <a:rPr lang="bg-BG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чрез смартфон</a:t>
            </a:r>
          </a:p>
          <a:p>
            <a:pPr marL="1041400" marR="5080" lvl="1" algn="just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786765" algn="l"/>
                <a:tab pos="787400" algn="l"/>
              </a:tabLst>
            </a:pPr>
            <a:r>
              <a:rPr lang="bg-BG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2 пъти по-ниски </a:t>
            </a:r>
            <a:r>
              <a:rPr lang="bg-BG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комисионни</a:t>
            </a:r>
            <a:endParaRPr lang="bg-B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-desk-office-working-88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1570" y="-17780"/>
            <a:ext cx="9815195" cy="6875780"/>
          </a:xfrm>
          <a:prstGeom prst="rect">
            <a:avLst/>
          </a:prstGeom>
        </p:spPr>
      </p:pic>
      <p:pic>
        <p:nvPicPr>
          <p:cNvPr id="8194" name="Picture 819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780"/>
            <a:ext cx="12301855" cy="6887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" name="Rectangle 6144"/>
          <p:cNvSpPr/>
          <p:nvPr/>
        </p:nvSpPr>
        <p:spPr>
          <a:xfrm>
            <a:off x="825838" y="189000"/>
            <a:ext cx="8510956" cy="13970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стремеж за по-добри услуги</a:t>
            </a:r>
            <a:endParaRPr lang="lt-LT" altLang="x-none" sz="4000" b="1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46" name="Rectangle 6145"/>
          <p:cNvSpPr/>
          <p:nvPr/>
        </p:nvSpPr>
        <p:spPr>
          <a:xfrm>
            <a:off x="940420" y="1091982"/>
            <a:ext cx="6596374" cy="557701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Безплатни услуги</a:t>
            </a:r>
            <a:endParaRPr lang="en-US" altLang="x-none" sz="1600" b="1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Как: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изцяло онлайн, без офиси и клонова мрежа, без хартиена документация</a:t>
            </a: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Защо: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повече удобство за клиентите, по-малко разходи</a:t>
            </a:r>
            <a:endParaRPr lang="en-US" altLang="x-none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bg-BG" altLang="x-none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алутни преводи по целия свят на изгодни цени</a:t>
            </a: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Как: </a:t>
            </a:r>
            <a:r>
              <a:rPr lang="bg-BG" altLang="x-none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изцяло онлайн, без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допълнителни такси и надценки – клиенти плаща толкова, колкото е разходът </a:t>
            </a:r>
            <a:r>
              <a:rPr lang="bg-BG" altLang="x-none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извършване на превода</a:t>
            </a: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Защо: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повече ефективност</a:t>
            </a:r>
            <a:r>
              <a:rPr lang="en-US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бързина, по-голяма конкурентоспособност</a:t>
            </a:r>
            <a:endParaRPr lang="en-US" altLang="x-none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Незабавни безплатни преводи</a:t>
            </a: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Как: </a:t>
            </a:r>
            <a:r>
              <a:rPr lang="bg-BG" altLang="x-none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изцяло онлайн,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 сметки в платформата, автоматизиран процес</a:t>
            </a: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Защо: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достъпност от всякъде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бързина, удобство да се извършват разплащания по всяко време</a:t>
            </a: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Мобилни плащания с </a:t>
            </a:r>
            <a:r>
              <a:rPr lang="en-US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 </a:t>
            </a: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кодове</a:t>
            </a:r>
            <a:endParaRPr lang="bg-BG" altLang="x-none" sz="1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</a:t>
            </a:r>
            <a:r>
              <a:rPr lang="bg-BG" altLang="x-none" sz="1400" u="sng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bg-BG" altLang="x-none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изцяло </a:t>
            </a:r>
            <a:r>
              <a:rPr lang="en-US" altLang="x-none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</a:t>
            </a:r>
            <a:r>
              <a:rPr lang="bg-BG" altLang="x-none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без допълнително специализирано оборудване</a:t>
            </a: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u="sng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Защо: 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повече бързина, по-изгодни условия, повече приходи и продажби</a:t>
            </a:r>
            <a:r>
              <a:rPr lang="en-US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x-none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spcAft>
                <a:spcPts val="600"/>
              </a:spcAft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cs typeface="DejaVu Sans" panose="020B060303080402020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cs typeface="DejaVu Sans" panose="020B060303080402020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ea typeface="DejaVu Sans" panose="020B0603030804020204" charset="0"/>
            </a:endParaRPr>
          </a:p>
        </p:txBody>
      </p:sp>
      <p:sp>
        <p:nvSpPr>
          <p:cNvPr id="6147" name="Rectangle 6146"/>
          <p:cNvSpPr/>
          <p:nvPr/>
        </p:nvSpPr>
        <p:spPr>
          <a:xfrm flipV="1">
            <a:off x="969967" y="882100"/>
            <a:ext cx="2934335" cy="396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48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" t="-674"/>
          <a:stretch/>
        </p:blipFill>
        <p:spPr>
          <a:xfrm>
            <a:off x="-63157" y="-74930"/>
            <a:ext cx="6932930" cy="6932930"/>
          </a:xfrm>
          <a:prstGeom prst="rect">
            <a:avLst/>
          </a:prstGeom>
        </p:spPr>
      </p:pic>
      <p:pic>
        <p:nvPicPr>
          <p:cNvPr id="9218" name="Picture 92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08" y="-28575"/>
            <a:ext cx="10102831" cy="693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9220"/>
          <p:cNvSpPr/>
          <p:nvPr/>
        </p:nvSpPr>
        <p:spPr>
          <a:xfrm>
            <a:off x="6456794" y="1944832"/>
            <a:ext cx="5363845" cy="396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145" name="Rectangle 6144"/>
          <p:cNvSpPr/>
          <p:nvPr/>
        </p:nvSpPr>
        <p:spPr>
          <a:xfrm>
            <a:off x="4121624" y="488903"/>
            <a:ext cx="7787785" cy="12973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algn="r"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Технологиите и бъдещето на плащанията </a:t>
            </a:r>
            <a:r>
              <a:rPr lang="en-US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QR </a:t>
            </a: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кодове</a:t>
            </a:r>
            <a:endParaRPr lang="lt-LT" altLang="x-none" sz="4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46" name="Rectangle 6145"/>
          <p:cNvSpPr/>
          <p:nvPr/>
        </p:nvSpPr>
        <p:spPr>
          <a:xfrm>
            <a:off x="5409181" y="2349000"/>
            <a:ext cx="6443845" cy="428498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Защо плащания с </a:t>
            </a:r>
            <a:r>
              <a:rPr lang="en-US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 </a:t>
            </a: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кодове?</a:t>
            </a:r>
          </a:p>
          <a:p>
            <a:pPr defTabSz="0">
              <a:lnSpc>
                <a:spcPct val="100000"/>
              </a:lnSpc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600" b="1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2 пъти по-ниски комисионни за търговците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необходимост от допълнително оборудване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Напълно безплатна услуга, търговецът заплаща само при успешно извършена покупка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Разплащания в реално време – търговецът получава средствата мигновено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Повече удобство – необходим е само мобилен телефон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въвеждане на ПИН кодове, без нужда от пластики или пари в брой</a:t>
            </a:r>
            <a:endParaRPr lang="bg-BG" altLang="x-none" sz="12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b="1" dirty="0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cs typeface="DejaVu Sans" panose="020B060303080402020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cs typeface="DejaVu Sans" panose="020B060303080402020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ea typeface="DejaVu Sans" panose="020B0603030804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14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" t="-674"/>
          <a:stretch/>
        </p:blipFill>
        <p:spPr>
          <a:xfrm>
            <a:off x="-63157" y="-74930"/>
            <a:ext cx="6932930" cy="6932930"/>
          </a:xfrm>
          <a:prstGeom prst="rect">
            <a:avLst/>
          </a:prstGeom>
        </p:spPr>
      </p:pic>
      <p:pic>
        <p:nvPicPr>
          <p:cNvPr id="9218" name="Picture 92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08" y="-28575"/>
            <a:ext cx="10102831" cy="693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9220"/>
          <p:cNvSpPr/>
          <p:nvPr/>
        </p:nvSpPr>
        <p:spPr>
          <a:xfrm>
            <a:off x="6456794" y="1944832"/>
            <a:ext cx="5363845" cy="396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145" name="Rectangle 6144"/>
          <p:cNvSpPr/>
          <p:nvPr/>
        </p:nvSpPr>
        <p:spPr>
          <a:xfrm>
            <a:off x="4121624" y="488903"/>
            <a:ext cx="7787785" cy="12973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algn="r"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Технологиите и бъдещето на плащанията </a:t>
            </a:r>
            <a:r>
              <a:rPr lang="en-US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QR </a:t>
            </a:r>
            <a:r>
              <a:rPr lang="bg-BG" altLang="x-none" sz="4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кодове</a:t>
            </a:r>
            <a:endParaRPr lang="lt-LT" altLang="x-none" sz="4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46" name="Rectangle 6145"/>
          <p:cNvSpPr/>
          <p:nvPr/>
        </p:nvSpPr>
        <p:spPr>
          <a:xfrm>
            <a:off x="5390442" y="2308057"/>
            <a:ext cx="6443845" cy="428498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/>
          <a:lstStyle/>
          <a:p>
            <a:pPr defTabSz="0">
              <a:lnSpc>
                <a:spcPct val="100000"/>
              </a:lnSpc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Как?</a:t>
            </a:r>
          </a:p>
          <a:p>
            <a:pPr defTabSz="0">
              <a:lnSpc>
                <a:spcPct val="100000"/>
              </a:lnSpc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Генериране на </a:t>
            </a:r>
            <a:r>
              <a:rPr lang="en-US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QR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код със стойността на поръчката от търговеца – чрез мобилен телефон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Сканиране на кода  от клиента – чрез мобилен телефон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 smtClean="0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Автоматично въвеждане на данните на плащането, заложени в </a:t>
            </a:r>
            <a:r>
              <a:rPr lang="en-US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QR </a:t>
            </a: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кода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Потвърждение на плащането – чрез мобилен телефон от клиента</a:t>
            </a: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bg-BG" altLang="x-none" sz="1400" dirty="0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marL="285750" indent="-285750" defTabSz="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bg-BG" altLang="x-none" sz="1400" dirty="0" smtClean="0">
                <a:solidFill>
                  <a:srgbClr val="000000"/>
                </a:solidFill>
                <a:latin typeface="Open Sans" panose="020B0606030504020204" charset="0"/>
                <a:cs typeface="Arial Unicode MS" charset="0"/>
              </a:rPr>
              <a:t>Автоматично незабавно постъпване на средствата по сметката на търговеца</a:t>
            </a:r>
            <a:endParaRPr lang="bg-BG" altLang="x-none" sz="1400" dirty="0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b="1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cs typeface="DejaVu Sans" panose="020B060303080402020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sz="1400" dirty="0" err="1">
              <a:solidFill>
                <a:srgbClr val="000000"/>
              </a:solidFill>
              <a:latin typeface="Open Sans" panose="020B0606030504020204" charset="0"/>
              <a:cs typeface="Arial Unicode MS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cs typeface="DejaVu Sans" panose="020B0603030804020204" charset="0"/>
            </a:endParaRPr>
          </a:p>
          <a:p>
            <a:pPr defTabSz="0">
              <a:lnSpc>
                <a:spcPct val="100000"/>
              </a:lnSpc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lt-LT" altLang="x-none" dirty="0" err="1">
              <a:solidFill>
                <a:srgbClr val="000000"/>
              </a:solidFill>
              <a:latin typeface="Arial" panose="020B0604020202020204" pitchFamily="34" charset="0"/>
              <a:ea typeface="DejaVu Sans" panose="020B0603030804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6794" y="5589000"/>
            <a:ext cx="9000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tx1"/>
                </a:solidFill>
              </a:rPr>
              <a:t>Резултат: </a:t>
            </a:r>
            <a:r>
              <a:rPr lang="bg-BG" sz="2800" b="1" i="1" dirty="0" smtClean="0">
                <a:solidFill>
                  <a:schemeClr val="tx1"/>
                </a:solidFill>
              </a:rPr>
              <a:t>Незабани, в пъти по-изгодни и удобни платежни операции.</a:t>
            </a:r>
            <a:endParaRPr lang="bg-BG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09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698</Words>
  <Application>Microsoft Office PowerPoint</Application>
  <PresentationFormat>Custom</PresentationFormat>
  <Paragraphs>156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Magdalena Traykova</cp:lastModifiedBy>
  <cp:revision>64</cp:revision>
  <dcterms:created xsi:type="dcterms:W3CDTF">2017-08-24T13:46:00Z</dcterms:created>
  <dcterms:modified xsi:type="dcterms:W3CDTF">2018-09-26T06:04:19Z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